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0"/>
  </p:notesMasterIdLst>
  <p:handoutMasterIdLst>
    <p:handoutMasterId r:id="rId51"/>
  </p:handoutMasterIdLst>
  <p:sldIdLst>
    <p:sldId id="297" r:id="rId2"/>
    <p:sldId id="1295" r:id="rId3"/>
    <p:sldId id="1294" r:id="rId4"/>
    <p:sldId id="1296" r:id="rId5"/>
    <p:sldId id="1751618702" r:id="rId6"/>
    <p:sldId id="1751618693" r:id="rId7"/>
    <p:sldId id="1751618701" r:id="rId8"/>
    <p:sldId id="1751618694" r:id="rId9"/>
    <p:sldId id="1751618858" r:id="rId10"/>
    <p:sldId id="1751618703" r:id="rId11"/>
    <p:sldId id="1751618738" r:id="rId12"/>
    <p:sldId id="1751618704" r:id="rId13"/>
    <p:sldId id="1751618705" r:id="rId14"/>
    <p:sldId id="1751618706" r:id="rId15"/>
    <p:sldId id="1751618707" r:id="rId16"/>
    <p:sldId id="1751618708" r:id="rId17"/>
    <p:sldId id="1751618854" r:id="rId18"/>
    <p:sldId id="1751618709" r:id="rId19"/>
    <p:sldId id="1751618859" r:id="rId20"/>
    <p:sldId id="1751618721" r:id="rId21"/>
    <p:sldId id="1751618857" r:id="rId22"/>
    <p:sldId id="1751618722" r:id="rId23"/>
    <p:sldId id="1751618710" r:id="rId24"/>
    <p:sldId id="1751618711" r:id="rId25"/>
    <p:sldId id="1751618712" r:id="rId26"/>
    <p:sldId id="1751618713" r:id="rId27"/>
    <p:sldId id="1751618714" r:id="rId28"/>
    <p:sldId id="1751618715" r:id="rId29"/>
    <p:sldId id="1751618717" r:id="rId30"/>
    <p:sldId id="1751618718" r:id="rId31"/>
    <p:sldId id="1751618723" r:id="rId32"/>
    <p:sldId id="1751618724" r:id="rId33"/>
    <p:sldId id="1751618726" r:id="rId34"/>
    <p:sldId id="1751618725" r:id="rId35"/>
    <p:sldId id="1751618727" r:id="rId36"/>
    <p:sldId id="1751618729" r:id="rId37"/>
    <p:sldId id="1751618730" r:id="rId38"/>
    <p:sldId id="1751618731" r:id="rId39"/>
    <p:sldId id="1751618732" r:id="rId40"/>
    <p:sldId id="1751618733" r:id="rId41"/>
    <p:sldId id="1751618734" r:id="rId42"/>
    <p:sldId id="1751618735" r:id="rId43"/>
    <p:sldId id="1751618728" r:id="rId44"/>
    <p:sldId id="1751618736" r:id="rId45"/>
    <p:sldId id="1751618737" r:id="rId46"/>
    <p:sldId id="1751618719" r:id="rId47"/>
    <p:sldId id="1751618716" r:id="rId48"/>
    <p:sldId id="1280" r:id="rId49"/>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p:restoredTop sz="90282"/>
  </p:normalViewPr>
  <p:slideViewPr>
    <p:cSldViewPr>
      <p:cViewPr varScale="1">
        <p:scale>
          <a:sx n="152" d="100"/>
          <a:sy n="152" d="100"/>
        </p:scale>
        <p:origin x="47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4184" y="2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31/12/2025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47.2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6503 229,'-49'0,"6"0,25 0,-2 0,0-1,1-1,0 0,3-2,1 2,0-1,-6-6,4 7,-6-7,6 6,-1-2,1-1,-2 1,-2-1,-1 0,-1 1,2-2,2 3,1-1,3 1,1 0,-4-2,5 1,-8-1,8 2,-4 2,-2-2,4 2,-1-3,0 3,4-2,-9 0,7 0,-4 0,-2-1,3 1,-6 1,4 1,-2 2,-1 0,-4 0,1 0,-1 0,1 0,0 0,0 0,0 0,1 0,0 0,-1 0,-3 0,0 0,2 0,0 0,2 0,1 0,0 0,0 0,0-2,2 0,-1 0,1-2,-2 2,0-3,0 1,-2 1,2 1,-3 2,1 0,1 0,-1 0,2 0,1 0,0-2,2-1,-2 1,5 0,-1 2,2-1,3-1,-4 0,2 0,-2 0,2 0,1 0,-5-1,3 3,-3 0,4-2,1 0,-5-1,1 1,-1 2,4-2,0 0,0-1,-2 1,0 2,0 0,0 0,-2 0,-1 0,1 0,2 0,2 0,-2 0,-4 0,-1 0,-3 0,0 0,-1 0,-2 0,-2 0,-1 2,-1 2,0 1,3 1,0 1,0-2,1 0,-1-1,0-1,1 0,-1 1,3-2,1 1,3 1,-1-2,1 1,-1-2,-1-1,2 0,0 0,0 0,0 0,-2 0,0 0,1 0,0 2,0 0,2 1,1-1,2 0,-2 0,-2 0,-1 0,-1-2,-1 0,-2 2,-1 1,-3-1,-4 3,0-3,-2 3,-1 0,1 0,-7 0,0-2,-1 2,4-3,2 1,1-1,-4 0,-3 1,0 1,1 1,3-2,0 0,0-3,-1 1,1-1,2 0,0 0,4 0,2 0,4 0,3 0,0 0,2 0,-1 0,0 0,1 0,-1 0,0 0,2 0,-1 0,1 0,5 0,1 0,2 0,-2 0,-2 0,0 0,-2 0,1 0,-2 0,-1-2,2 0,-1 0,2 0,-3 1,-2 1,2 0,-1 0,1 0,0 0,0 0,2 0,-1 0,1 0,1 0,1 0,-1 0,0 0,0 0,3 0,0 0,0 1,-3 1,-2 2,2 0,-1 0,1 0,0 0,0 2,0-1,2 1,2-2,1-1,0-1,-4-2,3 1,-3-1,5 0,-1 0,-3 0,3 0,-7 1,6 2,-7-1,6 0,0-2,2 0,0 0,-7 0,5 0,-6 0,8 0,0 0,-4 0,1 0,-2 0,5 0,0 0,-4 0,3 0,-3 0,1 0,4 0,-4 0,0 2,5 0,-8 3,11-1,-6 1,-1 0,5-2,-6 1,5-2,-3 0,0 3,0-2,1 0,-3-3,4 0,-6 0,7 0,-6 0,4 0,-3 0,2 0,1 0,-1 0,1 0,-1 0,0 0,0 0,1 0,-1 0,1 0,-2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51.4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6443 231,'-64'0,"4"0,12 0,1 0,-4 0,0 0,-4 0,-1 0,-10 0,3 0,2 0,2 0,11 0,-3 0,3 0,-1 0,-1 0,2 0,2 0,1-5,0 0,0-1,0-1,5 1,5-1,0-3,5 0,1 3,4 0,5 3,2 2,4 0,-1-2,0 3,-6-2,4 3,-3 0,4 0,-3 0,-3 0,0 0,-3 0,-3 0,-1 0,-5 0,-3 0,-1-2,-3-1,0-2,-2 1,-2 1,0 1,1-1,3 0,3 1,1-3,3 0,0-2,0-3,3 1,1 0,3 3,-2-1,-1 2,2 2,0 0,1 2,-1 1,-1 0,1-1,-1 1,1 0,-1 0,0 0,-2 0,-1 0,0 0,-2 0,2 0,-2 0,0 0,0 0,-1 0,1 0,0-2,0-1,-3 1,5-2,-1 2,3 0,2 0,-4 1,0 0,0 1,0-2,3 0,-2 0,0-2,-3 1,0-1,1-1,-1 2,2 1,0 2,0-1,1 1,-2 0,1 0,1 0,2 0,1 0,0 0,0 0,0 0,1 0,1 0,2 0,0 0,-1 0,-4 2,-2 0,-1 2,1 2,2 0,0 0,0-1,0 0,0 0,1-1,-1 1,0 0,1 1,2 1,0 0,0-2,0-1,-2-1,-1-1,1 0,0-1,0-1,-3 0,0 0,0 0,3 0,5 0,1 0,2 0,-2 0,-1 0,2 0,-1 0,1 1,-1 1,-1 0,0 0,-1-2,0 2,0 0,1 1,2 0,-2 0,3 1,-1 2,1-1,3 1,-1-2,1 0,-2 2,-1-1,0 2,1-3,2 0,1 1,1-1,-4 3,4-3,-6 2,4-3,0 1,0-2,1 2,1 0,0-1,0 0,-2 0,0-1,1 0,1 0,1 0,-6 1,4-2,-2 0,0-1,2 0,-2 0,3 0,-2 0,4 0,-7 0,4 0,3 0,-8 0,7 0,-2 0,-1 0,6 0,-7 0,-2 0,4 0,-1 0,-2 0,7 0,-8 0,2 0,4 0,-3 0,1 0,4 0,-8 0,7 0,-5 0,4 0,-5 0,5 0,-4 3,4 1,-2 2,1-1,-1 0,2 1,0-2,-1 2,1-2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31/12/2025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538" b="0" i="0" kern="1200" dirty="0">
              <a:solidFill>
                <a:schemeClr val="tx1"/>
              </a:solidFill>
              <a:effectLst/>
              <a:latin typeface="+mn-lt"/>
              <a:ea typeface="ＭＳ Ｐゴシック" charset="0"/>
              <a:cs typeface="+mn-cs"/>
            </a:endParaRP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dirty="0"/>
          </a:p>
        </p:txBody>
      </p:sp>
    </p:spTree>
    <p:extLst>
      <p:ext uri="{BB962C8B-B14F-4D97-AF65-F5344CB8AC3E}">
        <p14:creationId xmlns:p14="http://schemas.microsoft.com/office/powerpoint/2010/main" val="13623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31/12/2025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31/12/2025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31/12/2025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31/12/2025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2"/>
            <a:ext cx="10742992" cy="450836"/>
          </a:xfrm>
          <a:prstGeom prst="rect">
            <a:avLst/>
          </a:prstGeom>
        </p:spPr>
        <p:txBody>
          <a:bodyPr lIns="0" tIns="0" rIns="0" bIns="0"/>
          <a:lstStyle>
            <a:lvl1pPr marL="0" indent="0" algn="l" rtl="0">
              <a:buFont typeface="Arial" charset="0"/>
              <a:buNone/>
              <a:defRPr lang="en-GB" sz="2700" b="0" i="0" u="none" strike="noStrike" baseline="0" smtClean="0">
                <a:solidFill>
                  <a:srgbClr val="00326E"/>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Bulleted list</a:t>
            </a:r>
          </a:p>
        </p:txBody>
      </p:sp>
      <p:sp>
        <p:nvSpPr>
          <p:cNvPr id="9" name="Text Placeholder 8"/>
          <p:cNvSpPr>
            <a:spLocks noGrp="1"/>
          </p:cNvSpPr>
          <p:nvPr>
            <p:ph type="body" sz="quarter" idx="13" hasCustomPrompt="1"/>
          </p:nvPr>
        </p:nvSpPr>
        <p:spPr>
          <a:xfrm>
            <a:off x="719669" y="1512002"/>
            <a:ext cx="10742083" cy="4711700"/>
          </a:xfrm>
          <a:prstGeom prst="rect">
            <a:avLst/>
          </a:prstGeom>
        </p:spPr>
        <p:txBody>
          <a:bodyPr lIns="0" tIns="0" rIns="0" bIns="0"/>
          <a:lstStyle>
            <a:lvl1pPr marL="0" indent="0">
              <a:lnSpc>
                <a:spcPct val="100000"/>
              </a:lnSpc>
              <a:spcAft>
                <a:spcPts val="720"/>
              </a:spcAft>
              <a:buNone/>
              <a:defRPr sz="1890" b="0" i="0" spc="-28" baseline="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1pPr>
            <a:lvl2pPr marL="356392" indent="-356392">
              <a:lnSpc>
                <a:spcPct val="100000"/>
              </a:lnSpc>
              <a:spcBef>
                <a:spcPts val="0"/>
              </a:spcBef>
              <a:spcAft>
                <a:spcPts val="720"/>
              </a:spcAft>
              <a:buClr>
                <a:srgbClr val="0AC8FF"/>
              </a:buClr>
              <a:buSzPct val="100000"/>
              <a:buFont typeface="LucidaGrande" charset="0"/>
              <a:buChar char="•"/>
              <a:tabLst>
                <a:tab pos="356392" algn="l"/>
              </a:tabLst>
              <a:defRPr sz="1890" b="0" i="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2pPr>
            <a:lvl3pPr marL="712782" indent="-356392">
              <a:spcBef>
                <a:spcPts val="360"/>
              </a:spcBef>
              <a:spcAft>
                <a:spcPts val="1260"/>
              </a:spcAft>
              <a:buFont typeface="LucidaGrande" charset="0"/>
              <a:buChar char="-"/>
              <a:defRPr sz="1890" b="0" i="0">
                <a:solidFill>
                  <a:srgbClr val="343433"/>
                </a:solidFill>
                <a:latin typeface="Arial" charset="0"/>
                <a:ea typeface="Arial" charset="0"/>
                <a:cs typeface="Arial" charset="0"/>
              </a:defRPr>
            </a:lvl3pPr>
            <a:lvl4pPr>
              <a:spcAft>
                <a:spcPts val="720"/>
              </a:spcAft>
              <a:defRPr sz="1890" b="0" i="0">
                <a:solidFill>
                  <a:srgbClr val="343433"/>
                </a:solidFill>
                <a:latin typeface="Helvetica Neue LT Std 45 Light" charset="0"/>
                <a:ea typeface="Helvetica Neue LT Std 45 Light" charset="0"/>
                <a:cs typeface="Helvetica Neue LT Std 45 Light" charset="0"/>
              </a:defRPr>
            </a:lvl4pPr>
            <a:lvl5pPr>
              <a:spcAft>
                <a:spcPts val="720"/>
              </a:spcAft>
              <a:defRPr sz="189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5DE7DA32-08EE-2E47-89DC-05D3233974D5}" type="slidenum">
              <a:rPr lang="en-US" smtClean="0"/>
              <a:pPr/>
              <a:t>‹#›</a:t>
            </a:fld>
            <a:endParaRPr lang="en-US" dirty="0"/>
          </a:p>
        </p:txBody>
      </p:sp>
    </p:spTree>
    <p:extLst>
      <p:ext uri="{BB962C8B-B14F-4D97-AF65-F5344CB8AC3E}">
        <p14:creationId xmlns:p14="http://schemas.microsoft.com/office/powerpoint/2010/main" val="164121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31/12/2025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1AB7EA08-AC54-186E-4A8A-62E198D3C22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lexcapstick/LossAdaptedPlasticity"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70.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38/s41591-025-03953-8"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38/s41591-019-0548-6/" TargetMode="External"/><Relationship Id="rId7" Type="http://schemas.openxmlformats.org/officeDocument/2006/relationships/hyperlink" Target="https://doi.org/10.1038/s41551-023-01056-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i.org/10.1038/s41467-024-52930-1" TargetMode="External"/><Relationship Id="rId5" Type="http://schemas.openxmlformats.org/officeDocument/2006/relationships/hyperlink" Target="https://doi.org/10.1038/s41746-025-01667-2" TargetMode="External"/><Relationship Id="rId4" Type="http://schemas.openxmlformats.org/officeDocument/2006/relationships/hyperlink" Target="https://doi.org/10.1186/s12929-024-01106-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D7CF5FE4-307F-5DC1-3CD5-19E3C0E60D14}"/>
              </a:ext>
            </a:extLst>
          </p:cNvPr>
          <p:cNvSpPr txBox="1">
            <a:spLocks noChangeArrowheads="1"/>
          </p:cNvSpPr>
          <p:nvPr/>
        </p:nvSpPr>
        <p:spPr bwMode="auto">
          <a:xfrm>
            <a:off x="983432" y="1628800"/>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Ethical Considerations and Responsible </a:t>
            </a:r>
            <a:br>
              <a:rPr lang="en-GB" sz="3600" dirty="0">
                <a:solidFill>
                  <a:srgbClr val="003D7D"/>
                </a:solidFill>
              </a:rPr>
            </a:br>
            <a:r>
              <a:rPr lang="en-GB" sz="3600" dirty="0">
                <a:solidFill>
                  <a:srgbClr val="003D7D"/>
                </a:solidFill>
              </a:rPr>
              <a:t>Machine Learning</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377A112E-355B-0238-0439-E9D24CF43E4F}"/>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211E708C-0380-1DCA-DB8F-354385BB6C64}"/>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9863988" y="5767618"/>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499E-1513-502F-095F-5842E1E948F2}"/>
              </a:ext>
            </a:extLst>
          </p:cNvPr>
          <p:cNvSpPr>
            <a:spLocks noGrp="1"/>
          </p:cNvSpPr>
          <p:nvPr>
            <p:ph type="title"/>
          </p:nvPr>
        </p:nvSpPr>
        <p:spPr/>
        <p:txBody>
          <a:bodyPr/>
          <a:lstStyle/>
          <a:p>
            <a:r>
              <a:rPr lang="en-GB" dirty="0"/>
              <a:t>Outcomes and end-points </a:t>
            </a:r>
          </a:p>
        </p:txBody>
      </p:sp>
      <p:sp>
        <p:nvSpPr>
          <p:cNvPr id="3" name="Content Placeholder 2">
            <a:extLst>
              <a:ext uri="{FF2B5EF4-FFF2-40B4-BE49-F238E27FC236}">
                <a16:creationId xmlns:a16="http://schemas.microsoft.com/office/drawing/2014/main" id="{68060AE8-1A0E-94CA-CF06-5E44DEDE8D09}"/>
              </a:ext>
            </a:extLst>
          </p:cNvPr>
          <p:cNvSpPr>
            <a:spLocks noGrp="1"/>
          </p:cNvSpPr>
          <p:nvPr>
            <p:ph idx="1"/>
          </p:nvPr>
        </p:nvSpPr>
        <p:spPr/>
        <p:txBody>
          <a:bodyPr/>
          <a:lstStyle/>
          <a:p>
            <a:r>
              <a:rPr lang="en-GB" dirty="0"/>
              <a:t>The clinical and care endpoints should be clearly defined. </a:t>
            </a:r>
          </a:p>
          <a:p>
            <a:r>
              <a:rPr lang="en-GB" dirty="0"/>
              <a:t>For example, if the model is used to predict an adverse health condition in a hospital setting, what timeframe would be clinically useful for the model to make predictions? i.e., predicting a specific condition a few minutes before it happens may not be as useful in a real-world setting. </a:t>
            </a:r>
          </a:p>
          <a:p>
            <a:r>
              <a:rPr lang="en-GB" dirty="0"/>
              <a:t>Example: </a:t>
            </a:r>
          </a:p>
          <a:p>
            <a:endParaRPr lang="en-GB" dirty="0"/>
          </a:p>
        </p:txBody>
      </p:sp>
      <p:sp>
        <p:nvSpPr>
          <p:cNvPr id="4" name="Slide Number Placeholder 3">
            <a:extLst>
              <a:ext uri="{FF2B5EF4-FFF2-40B4-BE49-F238E27FC236}">
                <a16:creationId xmlns:a16="http://schemas.microsoft.com/office/drawing/2014/main" id="{A9C207FF-8BA6-C46F-094D-66757E731AF8}"/>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pic>
        <p:nvPicPr>
          <p:cNvPr id="5" name="Picture 2" descr="Fig. 4">
            <a:extLst>
              <a:ext uri="{FF2B5EF4-FFF2-40B4-BE49-F238E27FC236}">
                <a16:creationId xmlns:a16="http://schemas.microsoft.com/office/drawing/2014/main" id="{C251D218-6244-FB6E-D3B1-C88B2FABA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4157405"/>
            <a:ext cx="2153133" cy="2121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 1">
            <a:extLst>
              <a:ext uri="{FF2B5EF4-FFF2-40B4-BE49-F238E27FC236}">
                <a16:creationId xmlns:a16="http://schemas.microsoft.com/office/drawing/2014/main" id="{D9455F49-1685-18DD-0933-907EC555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79" y="3904162"/>
            <a:ext cx="5652351" cy="23285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5E64E4-F883-8134-A714-8036E59B36C3}"/>
              </a:ext>
            </a:extLst>
          </p:cNvPr>
          <p:cNvSpPr txBox="1"/>
          <p:nvPr/>
        </p:nvSpPr>
        <p:spPr>
          <a:xfrm>
            <a:off x="574531" y="6389689"/>
            <a:ext cx="9984641" cy="246221"/>
          </a:xfrm>
          <a:prstGeom prst="rect">
            <a:avLst/>
          </a:prstGeom>
          <a:noFill/>
        </p:spPr>
        <p:txBody>
          <a:bodyPr wrap="square">
            <a:spAutoFit/>
          </a:bodyPr>
          <a:lstStyle/>
          <a:p>
            <a:r>
              <a:rPr lang="en-GB" sz="1000" dirty="0">
                <a:latin typeface="Gill Sans MT" panose="020B0502020104020203" pitchFamily="34" charset="77"/>
                <a:cs typeface="Arial" panose="020B0604020202020204" pitchFamily="34" charset="0"/>
              </a:rPr>
              <a:t>Image source: S. Meyer Lauritsen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Early detection of sepsis utilizing deep learning on electronic health record event sequences, Artificial Intelligence in Medicine, 2020.</a:t>
            </a:r>
          </a:p>
        </p:txBody>
      </p:sp>
    </p:spTree>
    <p:extLst>
      <p:ext uri="{BB962C8B-B14F-4D97-AF65-F5344CB8AC3E}">
        <p14:creationId xmlns:p14="http://schemas.microsoft.com/office/powerpoint/2010/main" val="80917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EF8C-6FA0-1860-BFE8-771BE142394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E2219FD3-B5B2-D766-F5DA-9D5853D575C9}"/>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a:t>
            </a:r>
            <a:r>
              <a:rPr lang="en-GB" dirty="0">
                <a:solidFill>
                  <a:srgbClr val="222222"/>
                </a:solidFill>
              </a:rPr>
              <a:t>occurs between the datasets used for model tuning and for </a:t>
            </a:r>
            <a:r>
              <a:rPr lang="en-GB" b="0" i="0" u="none" strike="noStrike" dirty="0">
                <a:solidFill>
                  <a:srgbClr val="222222"/>
                </a:solidFill>
                <a:effectLst/>
              </a:rPr>
              <a:t>independent testing.</a:t>
            </a:r>
          </a:p>
          <a:p>
            <a:r>
              <a:rPr lang="en-GB" dirty="0">
                <a:solidFill>
                  <a:srgbClr val="222222"/>
                </a:solidFill>
              </a:rPr>
              <a:t>Example:</a:t>
            </a:r>
            <a:r>
              <a:rPr lang="en-GB" b="0" i="0" u="none" strike="noStrike" dirty="0">
                <a:solidFill>
                  <a:srgbClr val="222222"/>
                </a:solidFill>
                <a:effectLst/>
              </a:rPr>
              <a:t> </a:t>
            </a:r>
          </a:p>
          <a:p>
            <a:endParaRPr lang="en-GB" dirty="0"/>
          </a:p>
        </p:txBody>
      </p:sp>
      <p:sp>
        <p:nvSpPr>
          <p:cNvPr id="4" name="Slide Number Placeholder 3">
            <a:extLst>
              <a:ext uri="{FF2B5EF4-FFF2-40B4-BE49-F238E27FC236}">
                <a16:creationId xmlns:a16="http://schemas.microsoft.com/office/drawing/2014/main" id="{7E4084EB-CAC7-D189-322C-D61D5C390282}"/>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5" name="Picture 4" descr="A close-up of a document&#10;&#10;Description automatically generated">
            <a:extLst>
              <a:ext uri="{FF2B5EF4-FFF2-40B4-BE49-F238E27FC236}">
                <a16:creationId xmlns:a16="http://schemas.microsoft.com/office/drawing/2014/main" id="{DE096FD2-2031-EEA0-A5C7-2E9AB9D19F7C}"/>
              </a:ext>
            </a:extLst>
          </p:cNvPr>
          <p:cNvPicPr>
            <a:picLocks noChangeAspect="1"/>
          </p:cNvPicPr>
          <p:nvPr/>
        </p:nvPicPr>
        <p:blipFill>
          <a:blip r:embed="rId2"/>
          <a:stretch>
            <a:fillRect/>
          </a:stretch>
        </p:blipFill>
        <p:spPr>
          <a:xfrm>
            <a:off x="775822" y="3337653"/>
            <a:ext cx="3844407" cy="2191645"/>
          </a:xfrm>
          <a:prstGeom prst="rect">
            <a:avLst/>
          </a:prstGeom>
        </p:spPr>
      </p:pic>
      <p:pic>
        <p:nvPicPr>
          <p:cNvPr id="6" name="Picture 5" descr="A screenshot of a phone&#10;&#10;Description automatically generated">
            <a:extLst>
              <a:ext uri="{FF2B5EF4-FFF2-40B4-BE49-F238E27FC236}">
                <a16:creationId xmlns:a16="http://schemas.microsoft.com/office/drawing/2014/main" id="{1806261E-8386-03B8-6255-83D58ACD65CF}"/>
              </a:ext>
            </a:extLst>
          </p:cNvPr>
          <p:cNvPicPr>
            <a:picLocks noChangeAspect="1"/>
          </p:cNvPicPr>
          <p:nvPr/>
        </p:nvPicPr>
        <p:blipFill>
          <a:blip r:embed="rId3"/>
          <a:stretch>
            <a:fillRect/>
          </a:stretch>
        </p:blipFill>
        <p:spPr>
          <a:xfrm>
            <a:off x="4520238" y="3461553"/>
            <a:ext cx="2010970" cy="25734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0EE9BE-EA85-5A18-2B74-CE96917CFF46}"/>
              </a:ext>
            </a:extLst>
          </p:cNvPr>
          <p:cNvPicPr>
            <a:picLocks noChangeAspect="1"/>
          </p:cNvPicPr>
          <p:nvPr/>
        </p:nvPicPr>
        <p:blipFill>
          <a:blip r:embed="rId4"/>
          <a:stretch>
            <a:fillRect/>
          </a:stretch>
        </p:blipFill>
        <p:spPr>
          <a:xfrm>
            <a:off x="6951682" y="3461553"/>
            <a:ext cx="4464496" cy="2497234"/>
          </a:xfrm>
          <a:prstGeom prst="rect">
            <a:avLst/>
          </a:prstGeom>
        </p:spPr>
      </p:pic>
    </p:spTree>
    <p:extLst>
      <p:ext uri="{BB962C8B-B14F-4D97-AF65-F5344CB8AC3E}">
        <p14:creationId xmlns:p14="http://schemas.microsoft.com/office/powerpoint/2010/main" val="282532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C04C-3EEF-D2BA-0F92-DFF2AEC3E319}"/>
              </a:ext>
            </a:extLst>
          </p:cNvPr>
          <p:cNvSpPr>
            <a:spLocks noGrp="1"/>
          </p:cNvSpPr>
          <p:nvPr>
            <p:ph type="title"/>
          </p:nvPr>
        </p:nvSpPr>
        <p:spPr/>
        <p:txBody>
          <a:bodyPr/>
          <a:lstStyle/>
          <a:p>
            <a:r>
              <a:rPr lang="en-GB" dirty="0"/>
              <a:t>Multi-source data</a:t>
            </a:r>
          </a:p>
        </p:txBody>
      </p:sp>
      <p:sp>
        <p:nvSpPr>
          <p:cNvPr id="3" name="Content Placeholder 2">
            <a:extLst>
              <a:ext uri="{FF2B5EF4-FFF2-40B4-BE49-F238E27FC236}">
                <a16:creationId xmlns:a16="http://schemas.microsoft.com/office/drawing/2014/main" id="{BC48779E-C352-8EFE-0403-41EBEDC23B77}"/>
              </a:ext>
            </a:extLst>
          </p:cNvPr>
          <p:cNvSpPr>
            <a:spLocks noGrp="1"/>
          </p:cNvSpPr>
          <p:nvPr>
            <p:ph idx="1"/>
          </p:nvPr>
        </p:nvSpPr>
        <p:spPr/>
        <p:txBody>
          <a:bodyPr/>
          <a:lstStyle/>
          <a:p>
            <a:r>
              <a:rPr lang="en-GB" dirty="0"/>
              <a:t>Harmonising the data and investigating different sources of noise, potential errors, and inconsistencies are important.</a:t>
            </a:r>
          </a:p>
          <a:p>
            <a:r>
              <a:rPr lang="en-GB" dirty="0"/>
              <a:t>If different devices are used to collect the data, you need to consider solutions to reduce the effect of calibration and measurement errors and variations. </a:t>
            </a:r>
          </a:p>
          <a:p>
            <a:r>
              <a:rPr lang="en-GB" dirty="0"/>
              <a:t>You need to investigate the protocols and procedures used at each site to collect the data, ensuring consistency. </a:t>
            </a:r>
          </a:p>
          <a:p>
            <a:r>
              <a:rPr lang="en-GB" dirty="0"/>
              <a:t>For more information, please refer to Alexander </a:t>
            </a:r>
            <a:r>
              <a:rPr lang="en-GB" dirty="0" err="1"/>
              <a:t>Capstick’s</a:t>
            </a:r>
            <a:r>
              <a:rPr lang="en-GB" dirty="0"/>
              <a:t> work on the LAP model: </a:t>
            </a:r>
          </a:p>
          <a:p>
            <a:pPr lvl="1"/>
            <a:r>
              <a:rPr lang="en-GB" dirty="0">
                <a:hlinkClick r:id="rId2"/>
              </a:rPr>
              <a:t>https://github.com/alexcapstick/LossAdaptedPlasticity</a:t>
            </a:r>
            <a:endParaRPr lang="en-GB" dirty="0"/>
          </a:p>
          <a:p>
            <a:pPr lvl="1"/>
            <a:r>
              <a:rPr lang="en-GB" dirty="0"/>
              <a:t>Alexander Capstick, Francesca Palermo, Tianyu Cui, and Payam Barnaghi. 2025. Training neural networks on data sources with unknown reliability. Inf. Fusion 123, (Nov 2025). https://</a:t>
            </a:r>
            <a:r>
              <a:rPr lang="en-GB" dirty="0" err="1"/>
              <a:t>doi.org</a:t>
            </a:r>
            <a:r>
              <a:rPr lang="en-GB" dirty="0"/>
              <a:t>/10.1016/j.inffus.2025.103239</a:t>
            </a:r>
          </a:p>
        </p:txBody>
      </p:sp>
      <p:sp>
        <p:nvSpPr>
          <p:cNvPr id="4" name="Slide Number Placeholder 3">
            <a:extLst>
              <a:ext uri="{FF2B5EF4-FFF2-40B4-BE49-F238E27FC236}">
                <a16:creationId xmlns:a16="http://schemas.microsoft.com/office/drawing/2014/main" id="{CAB86332-EE06-8E53-3CF7-76B371B5EBF3}"/>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Tree>
    <p:extLst>
      <p:ext uri="{BB962C8B-B14F-4D97-AF65-F5344CB8AC3E}">
        <p14:creationId xmlns:p14="http://schemas.microsoft.com/office/powerpoint/2010/main" val="267482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D2F6-8966-455D-1BBA-40F8937E98DE}"/>
              </a:ext>
            </a:extLst>
          </p:cNvPr>
          <p:cNvSpPr>
            <a:spLocks noGrp="1"/>
          </p:cNvSpPr>
          <p:nvPr>
            <p:ph type="title"/>
          </p:nvPr>
        </p:nvSpPr>
        <p:spPr/>
        <p:txBody>
          <a:bodyPr/>
          <a:lstStyle/>
          <a:p>
            <a:r>
              <a:rPr lang="en-GB" dirty="0"/>
              <a:t>Ethical implications - bias</a:t>
            </a:r>
          </a:p>
        </p:txBody>
      </p:sp>
      <p:sp>
        <p:nvSpPr>
          <p:cNvPr id="3" name="Content Placeholder 2">
            <a:extLst>
              <a:ext uri="{FF2B5EF4-FFF2-40B4-BE49-F238E27FC236}">
                <a16:creationId xmlns:a16="http://schemas.microsoft.com/office/drawing/2014/main" id="{4D64F0B0-DA17-C9E8-FA1E-1F7DEB43A22E}"/>
              </a:ext>
            </a:extLst>
          </p:cNvPr>
          <p:cNvSpPr>
            <a:spLocks noGrp="1"/>
          </p:cNvSpPr>
          <p:nvPr>
            <p:ph idx="1"/>
          </p:nvPr>
        </p:nvSpPr>
        <p:spPr/>
        <p:txBody>
          <a:bodyPr/>
          <a:lstStyle/>
          <a:p>
            <a:r>
              <a:rPr lang="en-GB" b="0" i="0" u="none" strike="noStrike" dirty="0">
                <a:solidFill>
                  <a:srgbClr val="222222"/>
                </a:solidFill>
                <a:effectLst/>
              </a:rPr>
              <a:t>Several </a:t>
            </a:r>
            <a:r>
              <a:rPr lang="en-GB" dirty="0">
                <a:solidFill>
                  <a:srgbClr val="222222"/>
                </a:solidFill>
              </a:rPr>
              <a:t>works </a:t>
            </a:r>
            <a:r>
              <a:rPr lang="en-GB" b="0" i="0" u="none" strike="noStrike" dirty="0">
                <a:solidFill>
                  <a:srgbClr val="222222"/>
                </a:solidFill>
                <a:effectLst/>
              </a:rPr>
              <a:t>have identified ways in which non-health-related ML can exacerbate existing social inequalities by reflecting and amplifying existing race, sex and other biases. </a:t>
            </a:r>
          </a:p>
          <a:p>
            <a:r>
              <a:rPr lang="en-GB" b="0" i="0" u="none" strike="noStrike" dirty="0">
                <a:solidFill>
                  <a:srgbClr val="222222"/>
                </a:solidFill>
                <a:effectLst/>
              </a:rPr>
              <a:t>Health care is not immune to bias. </a:t>
            </a:r>
          </a:p>
          <a:p>
            <a:r>
              <a:rPr lang="en-GB" b="0" i="0" u="none" strike="noStrike" dirty="0">
                <a:solidFill>
                  <a:srgbClr val="222222"/>
                </a:solidFill>
                <a:effectLst/>
              </a:rPr>
              <a:t>The health data on which algorithms are trained are likely influenced by many facets of social inequality, including bias toward those who contribute the most data. </a:t>
            </a:r>
            <a:endParaRPr lang="en-GB" dirty="0"/>
          </a:p>
        </p:txBody>
      </p:sp>
      <p:sp>
        <p:nvSpPr>
          <p:cNvPr id="4" name="Slide Number Placeholder 3">
            <a:extLst>
              <a:ext uri="{FF2B5EF4-FFF2-40B4-BE49-F238E27FC236}">
                <a16:creationId xmlns:a16="http://schemas.microsoft.com/office/drawing/2014/main" id="{4B961BC3-EBFB-3F23-303C-DA8B31848517}"/>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FFC96485-F0D1-B8B3-6B63-74F6AAA079A3}"/>
              </a:ext>
            </a:extLst>
          </p:cNvPr>
          <p:cNvSpPr txBox="1"/>
          <p:nvPr/>
        </p:nvSpPr>
        <p:spPr>
          <a:xfrm>
            <a:off x="609600" y="6097154"/>
            <a:ext cx="872676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208497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280-323A-4E60-EF2F-29C3C0CEDC52}"/>
              </a:ext>
            </a:extLst>
          </p:cNvPr>
          <p:cNvSpPr>
            <a:spLocks noGrp="1"/>
          </p:cNvSpPr>
          <p:nvPr>
            <p:ph type="title"/>
          </p:nvPr>
        </p:nvSpPr>
        <p:spPr/>
        <p:txBody>
          <a:bodyPr/>
          <a:lstStyle/>
          <a:p>
            <a:r>
              <a:rPr lang="en-GB" dirty="0"/>
              <a:t>Algorithmic bias</a:t>
            </a:r>
          </a:p>
        </p:txBody>
      </p:sp>
      <p:sp>
        <p:nvSpPr>
          <p:cNvPr id="3" name="Content Placeholder 2">
            <a:extLst>
              <a:ext uri="{FF2B5EF4-FFF2-40B4-BE49-F238E27FC236}">
                <a16:creationId xmlns:a16="http://schemas.microsoft.com/office/drawing/2014/main" id="{6CA0BE00-3EFA-6CCC-ADAF-A43B6D16014E}"/>
              </a:ext>
            </a:extLst>
          </p:cNvPr>
          <p:cNvSpPr>
            <a:spLocks noGrp="1"/>
          </p:cNvSpPr>
          <p:nvPr>
            <p:ph idx="1"/>
          </p:nvPr>
        </p:nvSpPr>
        <p:spPr/>
        <p:txBody>
          <a:bodyPr/>
          <a:lstStyle/>
          <a:p>
            <a:r>
              <a:rPr lang="en-GB" dirty="0">
                <a:solidFill>
                  <a:srgbClr val="222222"/>
                </a:solidFill>
              </a:rPr>
              <a:t>A</a:t>
            </a:r>
            <a:r>
              <a:rPr lang="en-GB" b="0" i="0" u="none" strike="noStrike" dirty="0">
                <a:solidFill>
                  <a:srgbClr val="222222"/>
                </a:solidFill>
                <a:effectLst/>
              </a:rPr>
              <a:t>lgorithms that predict an individual’s risk for a condition or </a:t>
            </a:r>
            <a:r>
              <a:rPr lang="en-GB" dirty="0">
                <a:solidFill>
                  <a:srgbClr val="222222"/>
                </a:solidFill>
              </a:rPr>
              <a:t>suitability </a:t>
            </a:r>
            <a:r>
              <a:rPr lang="en-GB" b="0" i="0" u="none" strike="noStrike" dirty="0">
                <a:solidFill>
                  <a:srgbClr val="222222"/>
                </a:solidFill>
                <a:effectLst/>
              </a:rPr>
              <a:t>of a specific treatment may be biased toward those who are able to access and afford the procedure. </a:t>
            </a:r>
          </a:p>
          <a:p>
            <a:r>
              <a:rPr lang="en-GB" dirty="0">
                <a:solidFill>
                  <a:srgbClr val="222222"/>
                </a:solidFill>
              </a:rPr>
              <a:t>This could happen by feeding data from the people who have had that treatment in the past, which won’t include people who couldn’t afford it in the first place or didn’t have access to it.</a:t>
            </a:r>
            <a:endParaRPr lang="en-GB" b="0" i="0" u="none" strike="noStrike" dirty="0">
              <a:solidFill>
                <a:srgbClr val="222222"/>
              </a:solidFill>
              <a:effectLst/>
            </a:endParaRPr>
          </a:p>
          <a:p>
            <a:r>
              <a:rPr lang="en-GB" b="0" i="0" u="none" strike="noStrike" dirty="0">
                <a:solidFill>
                  <a:srgbClr val="222222"/>
                </a:solidFill>
                <a:effectLst/>
              </a:rPr>
              <a:t>Some of this bias can be corrected during model training</a:t>
            </a:r>
            <a:r>
              <a:rPr lang="en-GB" dirty="0">
                <a:solidFill>
                  <a:srgbClr val="222222"/>
                </a:solidFill>
              </a:rPr>
              <a:t> when the data is divided into training, validation and test sets. </a:t>
            </a:r>
            <a:r>
              <a:rPr lang="en-GB" b="0" i="0" u="none" strike="noStrike" dirty="0">
                <a:solidFill>
                  <a:srgbClr val="222222"/>
                </a:solidFill>
                <a:effectLst/>
              </a:rPr>
              <a:t> </a:t>
            </a:r>
          </a:p>
          <a:p>
            <a:r>
              <a:rPr lang="en-GB" b="0" i="0" u="none" strike="noStrike" dirty="0">
                <a:solidFill>
                  <a:srgbClr val="222222"/>
                </a:solidFill>
                <a:effectLst/>
              </a:rPr>
              <a:t>In general, awareness is necessary to investigate when potential biases could be present in the data and what can be done to mitigate their effect. </a:t>
            </a:r>
            <a:endParaRPr lang="en-GB" dirty="0"/>
          </a:p>
        </p:txBody>
      </p:sp>
      <p:sp>
        <p:nvSpPr>
          <p:cNvPr id="4" name="Slide Number Placeholder 3">
            <a:extLst>
              <a:ext uri="{FF2B5EF4-FFF2-40B4-BE49-F238E27FC236}">
                <a16:creationId xmlns:a16="http://schemas.microsoft.com/office/drawing/2014/main" id="{3979052A-6F49-8BA1-F9B3-55746F65E6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E4EDA76D-887F-86A0-6E99-722642D44F76}"/>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170189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03EF-C699-2399-2F74-2883C17496F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5AA48FE8-1C84-C07E-51E2-30883BFC1B24}"/>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 </a:t>
            </a:r>
          </a:p>
          <a:p>
            <a:r>
              <a:rPr lang="en-GB" b="0" i="0" u="none" strike="noStrike" dirty="0">
                <a:solidFill>
                  <a:srgbClr val="222222"/>
                </a:solidFill>
                <a:effectLst/>
              </a:rPr>
              <a:t>For example, the ‘radiologist-level’ performance recently achieved across several tasks using chest X-rays. The </a:t>
            </a:r>
            <a:r>
              <a:rPr lang="en-GB" dirty="0">
                <a:solidFill>
                  <a:srgbClr val="222222"/>
                </a:solidFill>
              </a:rPr>
              <a:t>analysis used </a:t>
            </a:r>
            <a:r>
              <a:rPr lang="en-GB" b="0" i="0" u="none" strike="noStrike" dirty="0">
                <a:solidFill>
                  <a:srgbClr val="222222"/>
                </a:solidFill>
                <a:effectLst/>
              </a:rPr>
              <a:t>multiple X-ray images per patient. It was important to split data at the patient level instead of random splitting so that no images from the same patient appeared in both the training and testing sets.</a:t>
            </a:r>
            <a:endParaRPr lang="en-GB" dirty="0"/>
          </a:p>
        </p:txBody>
      </p:sp>
      <p:sp>
        <p:nvSpPr>
          <p:cNvPr id="4" name="Slide Number Placeholder 3">
            <a:extLst>
              <a:ext uri="{FF2B5EF4-FFF2-40B4-BE49-F238E27FC236}">
                <a16:creationId xmlns:a16="http://schemas.microsoft.com/office/drawing/2014/main" id="{5A5EA32F-B447-405C-E0B0-FA8E619A6C4A}"/>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6" name="TextBox 5">
            <a:extLst>
              <a:ext uri="{FF2B5EF4-FFF2-40B4-BE49-F238E27FC236}">
                <a16:creationId xmlns:a16="http://schemas.microsoft.com/office/drawing/2014/main" id="{012FCF2A-A3EC-9044-BC72-A14A90FC3AF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309947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46FE-2C79-1A28-2195-43C52815B4E6}"/>
              </a:ext>
            </a:extLst>
          </p:cNvPr>
          <p:cNvSpPr>
            <a:spLocks noGrp="1"/>
          </p:cNvSpPr>
          <p:nvPr>
            <p:ph type="title"/>
          </p:nvPr>
        </p:nvSpPr>
        <p:spPr/>
        <p:txBody>
          <a:bodyPr/>
          <a:lstStyle/>
          <a:p>
            <a:r>
              <a:rPr lang="en-GB" dirty="0"/>
              <a:t>Importance of qualitative analysis</a:t>
            </a:r>
          </a:p>
        </p:txBody>
      </p:sp>
      <p:sp>
        <p:nvSpPr>
          <p:cNvPr id="3" name="Content Placeholder 2">
            <a:extLst>
              <a:ext uri="{FF2B5EF4-FFF2-40B4-BE49-F238E27FC236}">
                <a16:creationId xmlns:a16="http://schemas.microsoft.com/office/drawing/2014/main" id="{6FBB96F8-665F-28B3-4C27-33423892F346}"/>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endParaRPr lang="en-GB" dirty="0"/>
          </a:p>
        </p:txBody>
      </p:sp>
      <p:sp>
        <p:nvSpPr>
          <p:cNvPr id="4" name="Slide Number Placeholder 3">
            <a:extLst>
              <a:ext uri="{FF2B5EF4-FFF2-40B4-BE49-F238E27FC236}">
                <a16:creationId xmlns:a16="http://schemas.microsoft.com/office/drawing/2014/main" id="{7CFABD42-9626-D4D1-F1F5-76AA7E78A078}"/>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6" name="TextBox 5">
            <a:extLst>
              <a:ext uri="{FF2B5EF4-FFF2-40B4-BE49-F238E27FC236}">
                <a16:creationId xmlns:a16="http://schemas.microsoft.com/office/drawing/2014/main" id="{B58698FB-C130-5069-1712-B77E1443AA4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898643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FF1EBC-24F4-1E60-6026-0ABD3B288EC1}"/>
              </a:ext>
            </a:extLst>
          </p:cNvPr>
          <p:cNvSpPr>
            <a:spLocks noGrp="1"/>
          </p:cNvSpPr>
          <p:nvPr>
            <p:ph type="title"/>
          </p:nvPr>
        </p:nvSpPr>
        <p:spPr/>
        <p:txBody>
          <a:bodyPr/>
          <a:lstStyle/>
          <a:p>
            <a:r>
              <a:rPr lang="en-GB" sz="2800" dirty="0">
                <a:solidFill>
                  <a:srgbClr val="003D7D"/>
                </a:solidFill>
                <a:latin typeface="Gill Sans MT" panose="020B0502020104020203" pitchFamily="34" charset="77"/>
              </a:rPr>
              <a:t>Ethical implications – Bias</a:t>
            </a:r>
            <a:br>
              <a:rPr lang="en-GB" sz="2800" dirty="0">
                <a:solidFill>
                  <a:srgbClr val="003D7D"/>
                </a:solidFill>
                <a:latin typeface="Gill Sans MT" panose="020B0502020104020203" pitchFamily="34" charset="77"/>
              </a:rPr>
            </a:br>
            <a:endParaRPr lang="en-GB" dirty="0"/>
          </a:p>
        </p:txBody>
      </p:sp>
      <p:sp>
        <p:nvSpPr>
          <p:cNvPr id="2" name="Text Placeholder 1">
            <a:extLst>
              <a:ext uri="{FF2B5EF4-FFF2-40B4-BE49-F238E27FC236}">
                <a16:creationId xmlns:a16="http://schemas.microsoft.com/office/drawing/2014/main" id="{132DFE60-C4B0-014E-79CC-9C0ECB41CCF9}"/>
              </a:ext>
            </a:extLst>
          </p:cNvPr>
          <p:cNvSpPr>
            <a:spLocks noGrp="1"/>
          </p:cNvSpPr>
          <p:nvPr>
            <p:ph idx="1"/>
          </p:nvPr>
        </p:nvSpPr>
        <p:spPr/>
        <p:txBody>
          <a:bodyPr/>
          <a:lstStyle/>
          <a:p>
            <a:pPr marL="342900" indent="-342900">
              <a:buFontTx/>
              <a:buChar char="-"/>
            </a:pPr>
            <a:r>
              <a:rPr lang="en-GB" dirty="0">
                <a:solidFill>
                  <a:srgbClr val="222222"/>
                </a:solidFill>
                <a:latin typeface="Gill Sans MT" panose="020B0502020104020203" pitchFamily="34" charset="77"/>
              </a:rPr>
              <a:t>The health data on which algorithms are trained are likely to be influenced by many facets of social inequality, including bias toward those who contribute the most data. </a:t>
            </a:r>
          </a:p>
          <a:p>
            <a:pPr marL="342900" indent="-342900">
              <a:buFontTx/>
              <a:buChar char="-"/>
            </a:pPr>
            <a:r>
              <a:rPr lang="en-GB" dirty="0">
                <a:solidFill>
                  <a:srgbClr val="222222"/>
                </a:solidFill>
                <a:latin typeface="Gill Sans MT" panose="020B0502020104020203" pitchFamily="34" charset="77"/>
              </a:rPr>
              <a:t>Example: </a:t>
            </a:r>
          </a:p>
          <a:p>
            <a:endParaRPr lang="en-GB" sz="2800" dirty="0">
              <a:solidFill>
                <a:srgbClr val="003D7D"/>
              </a:solidFill>
              <a:latin typeface="Gill Sans MT" panose="020B0502020104020203" pitchFamily="34" charset="77"/>
            </a:endParaRPr>
          </a:p>
        </p:txBody>
      </p:sp>
      <p:sp>
        <p:nvSpPr>
          <p:cNvPr id="4" name="Slide Number Placeholder 3">
            <a:extLst>
              <a:ext uri="{FF2B5EF4-FFF2-40B4-BE49-F238E27FC236}">
                <a16:creationId xmlns:a16="http://schemas.microsoft.com/office/drawing/2014/main" id="{453F54F9-F1AE-DE80-AAED-7B9B6FC3552C}"/>
              </a:ext>
            </a:extLst>
          </p:cNvPr>
          <p:cNvSpPr>
            <a:spLocks noGrp="1"/>
          </p:cNvSpPr>
          <p:nvPr>
            <p:ph type="sldNum" sz="quarter" idx="12"/>
          </p:nvPr>
        </p:nvSpPr>
        <p:spPr/>
        <p:txBody>
          <a:bodyPr/>
          <a:lstStyle/>
          <a:p>
            <a:fld id="{5DE7DA32-08EE-2E47-89DC-05D3233974D5}" type="slidenum">
              <a:rPr lang="en-US" smtClean="0"/>
              <a:t>17</a:t>
            </a:fld>
            <a:endParaRPr lang="en-US"/>
          </a:p>
        </p:txBody>
      </p:sp>
      <p:sp>
        <p:nvSpPr>
          <p:cNvPr id="5" name="TextBox 4">
            <a:extLst>
              <a:ext uri="{FF2B5EF4-FFF2-40B4-BE49-F238E27FC236}">
                <a16:creationId xmlns:a16="http://schemas.microsoft.com/office/drawing/2014/main" id="{5CBE976E-FED8-80A1-1623-D93E542E5BBE}"/>
              </a:ext>
            </a:extLst>
          </p:cNvPr>
          <p:cNvSpPr txBox="1"/>
          <p:nvPr/>
        </p:nvSpPr>
        <p:spPr>
          <a:xfrm>
            <a:off x="719667" y="6455743"/>
            <a:ext cx="8493540" cy="230832"/>
          </a:xfrm>
          <a:prstGeom prst="rect">
            <a:avLst/>
          </a:prstGeom>
          <a:noFill/>
        </p:spPr>
        <p:txBody>
          <a:bodyPr wrap="square">
            <a:spAutoFit/>
          </a:bodyPr>
          <a:lstStyle/>
          <a:p>
            <a:r>
              <a:rPr lang="en-GB" sz="900" i="0" u="none" strike="noStrike" dirty="0">
                <a:solidFill>
                  <a:srgbClr val="222222"/>
                </a:solidFill>
                <a:effectLst/>
                <a:latin typeface="-apple-system"/>
              </a:rPr>
              <a:t>Source (bullet points):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pic>
        <p:nvPicPr>
          <p:cNvPr id="6" name="Picture 5">
            <a:extLst>
              <a:ext uri="{FF2B5EF4-FFF2-40B4-BE49-F238E27FC236}">
                <a16:creationId xmlns:a16="http://schemas.microsoft.com/office/drawing/2014/main" id="{BB402A35-6FE3-7AD2-2206-0BEA665D574E}"/>
              </a:ext>
            </a:extLst>
          </p:cNvPr>
          <p:cNvPicPr>
            <a:picLocks noChangeAspect="1"/>
          </p:cNvPicPr>
          <p:nvPr/>
        </p:nvPicPr>
        <p:blipFill>
          <a:blip r:embed="rId2"/>
          <a:stretch>
            <a:fillRect/>
          </a:stretch>
        </p:blipFill>
        <p:spPr>
          <a:xfrm>
            <a:off x="1325665" y="3955572"/>
            <a:ext cx="9530088" cy="873658"/>
          </a:xfrm>
          <a:prstGeom prst="rect">
            <a:avLst/>
          </a:prstGeom>
        </p:spPr>
      </p:pic>
      <p:pic>
        <p:nvPicPr>
          <p:cNvPr id="7" name="Picture 6">
            <a:extLst>
              <a:ext uri="{FF2B5EF4-FFF2-40B4-BE49-F238E27FC236}">
                <a16:creationId xmlns:a16="http://schemas.microsoft.com/office/drawing/2014/main" id="{61A91943-57C7-BEC9-5989-4AB64B9DE9C4}"/>
              </a:ext>
            </a:extLst>
          </p:cNvPr>
          <p:cNvPicPr>
            <a:picLocks noChangeAspect="1"/>
          </p:cNvPicPr>
          <p:nvPr/>
        </p:nvPicPr>
        <p:blipFill>
          <a:blip r:embed="rId3"/>
          <a:stretch>
            <a:fillRect/>
          </a:stretch>
        </p:blipFill>
        <p:spPr>
          <a:xfrm>
            <a:off x="1451905" y="4933601"/>
            <a:ext cx="9277607" cy="932076"/>
          </a:xfrm>
          <a:prstGeom prst="rect">
            <a:avLst/>
          </a:prstGeom>
        </p:spPr>
      </p:pic>
      <p:sp>
        <p:nvSpPr>
          <p:cNvPr id="8" name="TextBox 7">
            <a:extLst>
              <a:ext uri="{FF2B5EF4-FFF2-40B4-BE49-F238E27FC236}">
                <a16:creationId xmlns:a16="http://schemas.microsoft.com/office/drawing/2014/main" id="{3616C567-6D8C-274A-8DA3-C639785FDAA6}"/>
              </a:ext>
            </a:extLst>
          </p:cNvPr>
          <p:cNvSpPr txBox="1"/>
          <p:nvPr/>
        </p:nvSpPr>
        <p:spPr>
          <a:xfrm>
            <a:off x="1451905" y="5750866"/>
            <a:ext cx="2683748"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(Capstick </a:t>
            </a:r>
            <a:r>
              <a:rPr lang="en-GB" sz="12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dirty="0" err="1">
                <a:latin typeface="Helvetica Neue" panose="02000503000000020004" pitchFamily="2" charset="0"/>
                <a:ea typeface="Helvetica Neue" panose="02000503000000020004" pitchFamily="2" charset="0"/>
                <a:cs typeface="Helvetica Neue" panose="02000503000000020004" pitchFamily="2" charset="0"/>
              </a:rPr>
              <a:t>npj</a:t>
            </a:r>
            <a:r>
              <a:rPr lang="en-GB" sz="1200" dirty="0">
                <a:latin typeface="Helvetica Neue" panose="02000503000000020004" pitchFamily="2" charset="0"/>
                <a:ea typeface="Helvetica Neue" panose="02000503000000020004" pitchFamily="2" charset="0"/>
                <a:cs typeface="Helvetica Neue" panose="02000503000000020004" pitchFamily="2" charset="0"/>
              </a:rPr>
              <a:t> Dig. Med., 2024)</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9D5ED70-BAD1-A0B3-CDE4-CC6F8F666224}"/>
                  </a:ext>
                </a:extLst>
              </p14:cNvPr>
              <p14:cNvContentPartPr/>
              <p14:nvPr/>
            </p14:nvContentPartPr>
            <p14:xfrm>
              <a:off x="2657587" y="5131524"/>
              <a:ext cx="2341440" cy="88200"/>
            </p14:xfrm>
          </p:contentPart>
        </mc:Choice>
        <mc:Fallback xmlns="">
          <p:pic>
            <p:nvPicPr>
              <p:cNvPr id="11" name="Ink 10">
                <a:extLst>
                  <a:ext uri="{FF2B5EF4-FFF2-40B4-BE49-F238E27FC236}">
                    <a16:creationId xmlns:a16="http://schemas.microsoft.com/office/drawing/2014/main" id="{89D5ED70-BAD1-A0B3-CDE4-CC6F8F666224}"/>
                  </a:ext>
                </a:extLst>
              </p:cNvPr>
              <p:cNvPicPr/>
              <p:nvPr/>
            </p:nvPicPr>
            <p:blipFill>
              <a:blip r:embed="rId5"/>
              <a:stretch>
                <a:fillRect/>
              </a:stretch>
            </p:blipFill>
            <p:spPr>
              <a:xfrm>
                <a:off x="2603587" y="5023524"/>
                <a:ext cx="24490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A3EE88F-77CA-95C8-1972-3C58526E4A73}"/>
                  </a:ext>
                </a:extLst>
              </p14:cNvPr>
              <p14:cNvContentPartPr/>
              <p14:nvPr/>
            </p14:nvContentPartPr>
            <p14:xfrm>
              <a:off x="2680627" y="5392524"/>
              <a:ext cx="2319480" cy="99360"/>
            </p14:xfrm>
          </p:contentPart>
        </mc:Choice>
        <mc:Fallback xmlns="">
          <p:pic>
            <p:nvPicPr>
              <p:cNvPr id="12" name="Ink 11">
                <a:extLst>
                  <a:ext uri="{FF2B5EF4-FFF2-40B4-BE49-F238E27FC236}">
                    <a16:creationId xmlns:a16="http://schemas.microsoft.com/office/drawing/2014/main" id="{AA3EE88F-77CA-95C8-1972-3C58526E4A73}"/>
                  </a:ext>
                </a:extLst>
              </p:cNvPr>
              <p:cNvPicPr/>
              <p:nvPr/>
            </p:nvPicPr>
            <p:blipFill>
              <a:blip r:embed="rId7"/>
              <a:stretch>
                <a:fillRect/>
              </a:stretch>
            </p:blipFill>
            <p:spPr>
              <a:xfrm>
                <a:off x="2626987" y="5284524"/>
                <a:ext cx="2427120" cy="315000"/>
              </a:xfrm>
              <a:prstGeom prst="rect">
                <a:avLst/>
              </a:prstGeom>
            </p:spPr>
          </p:pic>
        </mc:Fallback>
      </mc:AlternateContent>
    </p:spTree>
    <p:extLst>
      <p:ext uri="{BB962C8B-B14F-4D97-AF65-F5344CB8AC3E}">
        <p14:creationId xmlns:p14="http://schemas.microsoft.com/office/powerpoint/2010/main" val="294381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F7B-5CAF-EB98-0E79-4F740BF37387}"/>
              </a:ext>
            </a:extLst>
          </p:cNvPr>
          <p:cNvSpPr>
            <a:spLocks noGrp="1"/>
          </p:cNvSpPr>
          <p:nvPr>
            <p:ph type="title"/>
          </p:nvPr>
        </p:nvSpPr>
        <p:spPr/>
        <p:txBody>
          <a:bodyPr/>
          <a:lstStyle/>
          <a:p>
            <a:r>
              <a:rPr lang="en-GB" dirty="0"/>
              <a:t>Reporting and context of the application</a:t>
            </a:r>
          </a:p>
        </p:txBody>
      </p:sp>
      <p:sp>
        <p:nvSpPr>
          <p:cNvPr id="3" name="Content Placeholder 2">
            <a:extLst>
              <a:ext uri="{FF2B5EF4-FFF2-40B4-BE49-F238E27FC236}">
                <a16:creationId xmlns:a16="http://schemas.microsoft.com/office/drawing/2014/main" id="{D246A3E5-88FA-8A8F-0E90-4B16BEE8EEEA}"/>
              </a:ext>
            </a:extLst>
          </p:cNvPr>
          <p:cNvSpPr>
            <a:spLocks noGrp="1"/>
          </p:cNvSpPr>
          <p:nvPr>
            <p:ph idx="1"/>
          </p:nvPr>
        </p:nvSpPr>
        <p:spPr/>
        <p:txBody>
          <a:bodyPr/>
          <a:lstStyle/>
          <a:p>
            <a:r>
              <a:rPr lang="en-GB" b="0" i="0" u="none" strike="noStrike" dirty="0">
                <a:solidFill>
                  <a:srgbClr val="222222"/>
                </a:solidFill>
                <a:effectLst/>
              </a:rPr>
              <a:t>Proposed reporting guidelines developed by the community provide </a:t>
            </a:r>
            <a:r>
              <a:rPr lang="en-GB" dirty="0">
                <a:solidFill>
                  <a:srgbClr val="222222"/>
                </a:solidFill>
              </a:rPr>
              <a:t>useful guidance on outlining the importance of clear descriptions of the data source, participants, outcomes, and predictors, and, </a:t>
            </a:r>
            <a:r>
              <a:rPr lang="en-GB" b="0" i="0" u="none" strike="noStrike" dirty="0">
                <a:solidFill>
                  <a:srgbClr val="222222"/>
                </a:solidFill>
                <a:effectLst/>
              </a:rPr>
              <a:t>in some cases, require the model itself (e.g., regression coefficients) to be presented. </a:t>
            </a:r>
          </a:p>
          <a:p>
            <a:r>
              <a:rPr lang="en-GB" b="0" i="0" u="none" strike="noStrike" dirty="0">
                <a:solidFill>
                  <a:srgbClr val="222222"/>
                </a:solidFill>
                <a:effectLst/>
              </a:rPr>
              <a:t>This last requirement creates a potential for unintended consequences and even harm if the model is then applied inappropriately. </a:t>
            </a:r>
          </a:p>
          <a:p>
            <a:r>
              <a:rPr lang="en-GB" b="0" i="0" u="none" strike="noStrike" dirty="0">
                <a:solidFill>
                  <a:srgbClr val="222222"/>
                </a:solidFill>
                <a:effectLst/>
              </a:rPr>
              <a:t>For example, a recent study in building models to predict healthcare-associated infections found that variables associated with risk at one hospital were protective in another. </a:t>
            </a:r>
          </a:p>
          <a:p>
            <a:r>
              <a:rPr lang="en-GB" dirty="0">
                <a:solidFill>
                  <a:srgbClr val="222222"/>
                </a:solidFill>
              </a:rPr>
              <a:t>So, it is essential to </a:t>
            </a:r>
            <a:r>
              <a:rPr lang="en-GB" b="0" i="0" u="none" strike="noStrike" dirty="0">
                <a:solidFill>
                  <a:srgbClr val="222222"/>
                </a:solidFill>
                <a:effectLst/>
              </a:rPr>
              <a:t>report the context(s) in which the model applies and was validated.</a:t>
            </a:r>
            <a:endParaRPr lang="en-GB" dirty="0"/>
          </a:p>
        </p:txBody>
      </p:sp>
      <p:sp>
        <p:nvSpPr>
          <p:cNvPr id="4" name="Slide Number Placeholder 3">
            <a:extLst>
              <a:ext uri="{FF2B5EF4-FFF2-40B4-BE49-F238E27FC236}">
                <a16:creationId xmlns:a16="http://schemas.microsoft.com/office/drawing/2014/main" id="{FB436FD4-DF65-01EB-0E1A-F4844A38D834}"/>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
        <p:nvSpPr>
          <p:cNvPr id="6" name="TextBox 5">
            <a:extLst>
              <a:ext uri="{FF2B5EF4-FFF2-40B4-BE49-F238E27FC236}">
                <a16:creationId xmlns:a16="http://schemas.microsoft.com/office/drawing/2014/main" id="{17043A6B-336E-DC96-1C12-52FB0BFF276F}"/>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23617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599A-671A-2A01-FF52-2522A4DB4598}"/>
              </a:ext>
            </a:extLst>
          </p:cNvPr>
          <p:cNvSpPr>
            <a:spLocks noGrp="1"/>
          </p:cNvSpPr>
          <p:nvPr>
            <p:ph type="title"/>
          </p:nvPr>
        </p:nvSpPr>
        <p:spPr/>
        <p:txBody>
          <a:bodyPr/>
          <a:lstStyle/>
          <a:p>
            <a:r>
              <a:rPr lang="en-GB" dirty="0"/>
              <a:t>Examples of Reporting guidelines</a:t>
            </a:r>
          </a:p>
        </p:txBody>
      </p:sp>
      <p:sp>
        <p:nvSpPr>
          <p:cNvPr id="3" name="Content Placeholder 2">
            <a:extLst>
              <a:ext uri="{FF2B5EF4-FFF2-40B4-BE49-F238E27FC236}">
                <a16:creationId xmlns:a16="http://schemas.microsoft.com/office/drawing/2014/main" id="{B3C21F59-13EB-F343-44CD-3A1D6EBAE1A8}"/>
              </a:ext>
            </a:extLst>
          </p:cNvPr>
          <p:cNvSpPr>
            <a:spLocks noGrp="1"/>
          </p:cNvSpPr>
          <p:nvPr>
            <p:ph idx="1"/>
          </p:nvPr>
        </p:nvSpPr>
        <p:spPr>
          <a:xfrm>
            <a:off x="609600" y="1268414"/>
            <a:ext cx="6638528" cy="4968875"/>
          </a:xfrm>
        </p:spPr>
        <p:txBody>
          <a:bodyPr/>
          <a:lstStyle/>
          <a:p>
            <a:r>
              <a:rPr lang="en-GB" sz="2000" dirty="0" err="1"/>
              <a:t>Sounderajah</a:t>
            </a:r>
            <a:r>
              <a:rPr lang="en-GB" sz="2000" dirty="0"/>
              <a:t>, V., Guni, A., Liu, X. </a:t>
            </a:r>
            <a:r>
              <a:rPr lang="en-GB" sz="2000" i="1" dirty="0"/>
              <a:t>et al.</a:t>
            </a:r>
            <a:r>
              <a:rPr lang="en-GB" sz="2000" dirty="0"/>
              <a:t> The </a:t>
            </a:r>
            <a:r>
              <a:rPr lang="en-GB" sz="2000" dirty="0">
                <a:solidFill>
                  <a:srgbClr val="7030A0"/>
                </a:solidFill>
              </a:rPr>
              <a:t>STARD-AI</a:t>
            </a:r>
            <a:r>
              <a:rPr lang="en-GB" sz="2000" dirty="0"/>
              <a:t> reporting guideline for diagnostic accuracy studies using artificial intelligence. </a:t>
            </a:r>
            <a:r>
              <a:rPr lang="en-GB" sz="2000" i="1" dirty="0"/>
              <a:t>Nat Med</a:t>
            </a:r>
            <a:r>
              <a:rPr lang="en-GB" sz="2000" dirty="0"/>
              <a:t> </a:t>
            </a:r>
            <a:r>
              <a:rPr lang="en-GB" sz="2000" b="1" dirty="0"/>
              <a:t>31</a:t>
            </a:r>
            <a:r>
              <a:rPr lang="en-GB" sz="2000" dirty="0"/>
              <a:t>, 3283–3289 (2025). </a:t>
            </a:r>
            <a:r>
              <a:rPr lang="en-GB" sz="2000" dirty="0">
                <a:hlinkClick r:id="rId2"/>
              </a:rPr>
              <a:t>https://doi.org/10.1038/s41591-025-03953-8</a:t>
            </a:r>
            <a:endParaRPr lang="en-GB" sz="2000" dirty="0"/>
          </a:p>
          <a:p>
            <a:endParaRPr lang="en-GB" sz="2000" dirty="0"/>
          </a:p>
          <a:p>
            <a:r>
              <a:rPr lang="en-GB" sz="2000" dirty="0"/>
              <a:t>Collins G S, Moons K G M, Dhiman P, Riley R D, Beam A L, Van </a:t>
            </a:r>
            <a:r>
              <a:rPr lang="en-GB" sz="2000" dirty="0" err="1"/>
              <a:t>Calster</a:t>
            </a:r>
            <a:r>
              <a:rPr lang="en-GB" sz="2000" dirty="0"/>
              <a:t> B et al. </a:t>
            </a:r>
            <a:r>
              <a:rPr lang="en-GB" sz="2000" dirty="0">
                <a:solidFill>
                  <a:srgbClr val="7030A0"/>
                </a:solidFill>
              </a:rPr>
              <a:t>TRIPOD+AI </a:t>
            </a:r>
            <a:r>
              <a:rPr lang="en-GB" sz="2000" dirty="0"/>
              <a:t>statement: updated guidance for reporting clinical prediction models that use regression or machine learning methods  </a:t>
            </a:r>
            <a:r>
              <a:rPr lang="en-GB" sz="2000" i="1" dirty="0"/>
              <a:t>BMJ  </a:t>
            </a:r>
            <a:r>
              <a:rPr lang="en-GB" sz="2000" dirty="0"/>
              <a:t>2024;  385 :e078378 doi:10.1136/bmj-2023-078378</a:t>
            </a:r>
          </a:p>
          <a:p>
            <a:endParaRPr lang="en-GB" sz="2000" dirty="0"/>
          </a:p>
          <a:p>
            <a:endParaRPr lang="en-GB" dirty="0"/>
          </a:p>
        </p:txBody>
      </p:sp>
      <p:sp>
        <p:nvSpPr>
          <p:cNvPr id="4" name="Slide Number Placeholder 3">
            <a:extLst>
              <a:ext uri="{FF2B5EF4-FFF2-40B4-BE49-F238E27FC236}">
                <a16:creationId xmlns:a16="http://schemas.microsoft.com/office/drawing/2014/main" id="{3B5B87C6-B2F9-82C1-04B8-AE4D56651123}"/>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screenshot of a news article&#10;&#10;AI-generated content may be incorrect.">
            <a:extLst>
              <a:ext uri="{FF2B5EF4-FFF2-40B4-BE49-F238E27FC236}">
                <a16:creationId xmlns:a16="http://schemas.microsoft.com/office/drawing/2014/main" id="{EB89F85D-BC8D-B5FC-497E-00D783359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5539" y="715652"/>
            <a:ext cx="3335781" cy="1944216"/>
          </a:xfrm>
          <a:prstGeom prst="rect">
            <a:avLst/>
          </a:prstGeom>
        </p:spPr>
      </p:pic>
      <p:pic>
        <p:nvPicPr>
          <p:cNvPr id="8" name="Picture 7" descr="A screenshot of a web page&#10;&#10;AI-generated content may be incorrect.">
            <a:extLst>
              <a:ext uri="{FF2B5EF4-FFF2-40B4-BE49-F238E27FC236}">
                <a16:creationId xmlns:a16="http://schemas.microsoft.com/office/drawing/2014/main" id="{848CE814-A09E-6A42-840C-D2CADF02D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829" y="2912908"/>
            <a:ext cx="3051203" cy="3900468"/>
          </a:xfrm>
          <a:prstGeom prst="rect">
            <a:avLst/>
          </a:prstGeom>
        </p:spPr>
      </p:pic>
    </p:spTree>
    <p:extLst>
      <p:ext uri="{BB962C8B-B14F-4D97-AF65-F5344CB8AC3E}">
        <p14:creationId xmlns:p14="http://schemas.microsoft.com/office/powerpoint/2010/main" val="1894257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A34-5601-2ACA-FD4A-FE498B13BFFD}"/>
              </a:ext>
            </a:extLst>
          </p:cNvPr>
          <p:cNvSpPr>
            <a:spLocks noGrp="1"/>
          </p:cNvSpPr>
          <p:nvPr>
            <p:ph type="title"/>
          </p:nvPr>
        </p:nvSpPr>
        <p:spPr/>
        <p:txBody>
          <a:bodyPr/>
          <a:lstStyle/>
          <a:p>
            <a:r>
              <a:rPr lang="en-GB" dirty="0"/>
              <a:t>Machine learning for healthcare and medicine</a:t>
            </a:r>
          </a:p>
        </p:txBody>
      </p:sp>
      <p:sp>
        <p:nvSpPr>
          <p:cNvPr id="3" name="Content Placeholder 2">
            <a:extLst>
              <a:ext uri="{FF2B5EF4-FFF2-40B4-BE49-F238E27FC236}">
                <a16:creationId xmlns:a16="http://schemas.microsoft.com/office/drawing/2014/main" id="{3586FA5A-8F83-F601-6015-9B1891E8379C}"/>
              </a:ext>
            </a:extLst>
          </p:cNvPr>
          <p:cNvSpPr>
            <a:spLocks noGrp="1"/>
          </p:cNvSpPr>
          <p:nvPr>
            <p:ph idx="1"/>
          </p:nvPr>
        </p:nvSpPr>
        <p:spPr/>
        <p:txBody>
          <a:bodyPr/>
          <a:lstStyle/>
          <a:p>
            <a:r>
              <a:rPr lang="en-GB" dirty="0"/>
              <a:t>The ultimate goal of developing machine learning models and systems in healthcare is to deploy them in real-world settings and use them to improve patient and healthcare outcomes. </a:t>
            </a:r>
          </a:p>
          <a:p>
            <a:r>
              <a:rPr lang="en-GB" dirty="0"/>
              <a:t>Ensure models are developed and deployed with strong ethical principles, transparency, and respect for patient autonomy, incorporating patient and clinician perspectives and safeguarding privacy throughout the process.</a:t>
            </a:r>
          </a:p>
          <a:p>
            <a:r>
              <a:rPr lang="en-GB" dirty="0"/>
              <a:t>Advance fundamental research in neuroscience and medicine to deepen understanding of biological mechanisms, ensuring that machine learning models are grounded in robust scientific evidence and contribute to new discoveries.</a:t>
            </a:r>
          </a:p>
          <a:p>
            <a:endParaRPr lang="en-GB" dirty="0"/>
          </a:p>
          <a:p>
            <a:endParaRPr lang="en-GB" dirty="0"/>
          </a:p>
        </p:txBody>
      </p:sp>
      <p:sp>
        <p:nvSpPr>
          <p:cNvPr id="4" name="Slide Number Placeholder 3">
            <a:extLst>
              <a:ext uri="{FF2B5EF4-FFF2-40B4-BE49-F238E27FC236}">
                <a16:creationId xmlns:a16="http://schemas.microsoft.com/office/drawing/2014/main" id="{F99DBDDF-43BC-B914-D45E-6A2BD5828A7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9825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A2A-C05E-5D26-6373-EC865018E689}"/>
              </a:ext>
            </a:extLst>
          </p:cNvPr>
          <p:cNvSpPr>
            <a:spLocks noGrp="1"/>
          </p:cNvSpPr>
          <p:nvPr>
            <p:ph type="title"/>
          </p:nvPr>
        </p:nvSpPr>
        <p:spPr/>
        <p:txBody>
          <a:bodyPr/>
          <a:lstStyle/>
          <a:p>
            <a:r>
              <a:rPr lang="en-GB" dirty="0"/>
              <a:t>A conceptual framework</a:t>
            </a:r>
          </a:p>
        </p:txBody>
      </p:sp>
      <p:sp>
        <p:nvSpPr>
          <p:cNvPr id="3" name="Slide Number Placeholder 2">
            <a:extLst>
              <a:ext uri="{FF2B5EF4-FFF2-40B4-BE49-F238E27FC236}">
                <a16:creationId xmlns:a16="http://schemas.microsoft.com/office/drawing/2014/main" id="{D71ABB01-EF1A-713F-AB37-47E8DFCA418C}"/>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A diagram of a health care procedure&#10;&#10;Description automatically generated">
            <a:extLst>
              <a:ext uri="{FF2B5EF4-FFF2-40B4-BE49-F238E27FC236}">
                <a16:creationId xmlns:a16="http://schemas.microsoft.com/office/drawing/2014/main" id="{3B2910EA-C406-3E9C-C138-F82DC4211C3B}"/>
              </a:ext>
            </a:extLst>
          </p:cNvPr>
          <p:cNvPicPr>
            <a:picLocks noChangeAspect="1"/>
          </p:cNvPicPr>
          <p:nvPr/>
        </p:nvPicPr>
        <p:blipFill rotWithShape="1">
          <a:blip r:embed="rId2">
            <a:extLst>
              <a:ext uri="{28A0092B-C50C-407E-A947-70E740481C1C}">
                <a14:useLocalDpi xmlns:a14="http://schemas.microsoft.com/office/drawing/2010/main" val="0"/>
              </a:ext>
            </a:extLst>
          </a:blip>
          <a:srcRect l="12223" r="11111"/>
          <a:stretch/>
        </p:blipFill>
        <p:spPr>
          <a:xfrm>
            <a:off x="2898845" y="1116014"/>
            <a:ext cx="6401969" cy="4740128"/>
          </a:xfrm>
          <a:prstGeom prst="rect">
            <a:avLst/>
          </a:prstGeom>
        </p:spPr>
      </p:pic>
      <p:sp>
        <p:nvSpPr>
          <p:cNvPr id="7" name="TextBox 6">
            <a:extLst>
              <a:ext uri="{FF2B5EF4-FFF2-40B4-BE49-F238E27FC236}">
                <a16:creationId xmlns:a16="http://schemas.microsoft.com/office/drawing/2014/main" id="{B3480603-5B4A-26E4-3ECE-852D2A40C571}"/>
              </a:ext>
            </a:extLst>
          </p:cNvPr>
          <p:cNvSpPr txBox="1"/>
          <p:nvPr/>
        </p:nvSpPr>
        <p:spPr>
          <a:xfrm>
            <a:off x="1115245" y="6095579"/>
            <a:ext cx="9344650" cy="246221"/>
          </a:xfrm>
          <a:prstGeom prst="rect">
            <a:avLst/>
          </a:prstGeom>
          <a:noFill/>
        </p:spPr>
        <p:txBody>
          <a:bodyPr wrap="square">
            <a:spAutoFit/>
          </a:bodyPr>
          <a:lstStyle/>
          <a:p>
            <a:r>
              <a:rPr lang="en-GB" sz="1000" dirty="0">
                <a:latin typeface="Gill Sans MT" panose="020B0502020104020203" pitchFamily="34" charset="77"/>
                <a:cs typeface="Arial" panose="020B0604020202020204" pitchFamily="34" charset="0"/>
              </a:rPr>
              <a:t>This conceptual framework builds on a US National Academy of Medicine algorithm life cycle framework adapted by </a:t>
            </a:r>
            <a:r>
              <a:rPr lang="en-GB" sz="1000" dirty="0" err="1">
                <a:latin typeface="Gill Sans MT" panose="020B0502020104020203" pitchFamily="34" charset="77"/>
                <a:cs typeface="Arial" panose="020B0604020202020204" pitchFamily="34" charset="0"/>
              </a:rPr>
              <a:t>Roski</a:t>
            </a:r>
            <a:r>
              <a:rPr lang="en-GB" sz="1000" dirty="0">
                <a:latin typeface="Gill Sans MT" panose="020B0502020104020203" pitchFamily="34" charset="77"/>
                <a:cs typeface="Arial" panose="020B0604020202020204" pitchFamily="34" charset="0"/>
              </a:rPr>
              <a:t> et al.</a:t>
            </a:r>
            <a:endParaRPr lang="en-GB" sz="2000" dirty="0">
              <a:latin typeface="Gill Sans MT" panose="020B0502020104020203" pitchFamily="34" charset="77"/>
              <a:cs typeface="Arial" panose="020B0604020202020204" pitchFamily="34" charset="0"/>
            </a:endParaRPr>
          </a:p>
        </p:txBody>
      </p:sp>
      <p:sp>
        <p:nvSpPr>
          <p:cNvPr id="9" name="TextBox 8">
            <a:extLst>
              <a:ext uri="{FF2B5EF4-FFF2-40B4-BE49-F238E27FC236}">
                <a16:creationId xmlns:a16="http://schemas.microsoft.com/office/drawing/2014/main" id="{9E1A380F-A439-B008-DF2F-957D7ABDDDA5}"/>
              </a:ext>
            </a:extLst>
          </p:cNvPr>
          <p:cNvSpPr txBox="1"/>
          <p:nvPr/>
        </p:nvSpPr>
        <p:spPr>
          <a:xfrm>
            <a:off x="1115245" y="6349808"/>
            <a:ext cx="5486400" cy="246221"/>
          </a:xfrm>
          <a:prstGeom prst="rect">
            <a:avLst/>
          </a:prstGeom>
          <a:noFill/>
        </p:spPr>
        <p:txBody>
          <a:bodyPr wrap="square">
            <a:spAutoFit/>
          </a:bodyPr>
          <a:lstStyle/>
          <a:p>
            <a:r>
              <a:rPr lang="en-GB" sz="1000" dirty="0">
                <a:latin typeface="Gill Sans MT" panose="020B0502020104020203" pitchFamily="34" charset="77"/>
              </a:rPr>
              <a:t>Source: Marshall H. Chin, </a:t>
            </a:r>
            <a:r>
              <a:rPr lang="en-GB" sz="1000" i="1" dirty="0">
                <a:latin typeface="Gill Sans MT" panose="020B0502020104020203" pitchFamily="34" charset="77"/>
              </a:rPr>
              <a:t>et al</a:t>
            </a:r>
            <a:r>
              <a:rPr lang="en-GB" sz="1000" dirty="0">
                <a:latin typeface="Gill Sans MT" panose="020B0502020104020203" pitchFamily="34" charset="77"/>
              </a:rPr>
              <a:t>., JAMA Network. </a:t>
            </a:r>
          </a:p>
        </p:txBody>
      </p:sp>
    </p:spTree>
    <p:extLst>
      <p:ext uri="{BB962C8B-B14F-4D97-AF65-F5344CB8AC3E}">
        <p14:creationId xmlns:p14="http://schemas.microsoft.com/office/powerpoint/2010/main" val="57053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2F24CA-AA86-6CA2-C06D-E4708B92D602}"/>
              </a:ext>
            </a:extLst>
          </p:cNvPr>
          <p:cNvSpPr>
            <a:spLocks noGrp="1"/>
          </p:cNvSpPr>
          <p:nvPr>
            <p:ph type="title"/>
          </p:nvPr>
        </p:nvSpPr>
        <p:spPr/>
        <p:txBody>
          <a:bodyPr/>
          <a:lstStyle/>
          <a:p>
            <a:r>
              <a:rPr lang="en-GB" dirty="0"/>
              <a:t>Importance of qualitative analysis</a:t>
            </a:r>
          </a:p>
        </p:txBody>
      </p:sp>
      <p:sp>
        <p:nvSpPr>
          <p:cNvPr id="2" name="Text Placeholder 1">
            <a:extLst>
              <a:ext uri="{FF2B5EF4-FFF2-40B4-BE49-F238E27FC236}">
                <a16:creationId xmlns:a16="http://schemas.microsoft.com/office/drawing/2014/main" id="{2C3440DB-9B77-5982-2793-DB1A925CC989}"/>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a:t>
            </a:r>
            <a:r>
              <a:rPr lang="en-GB" dirty="0">
                <a:solidFill>
                  <a:srgbClr val="222222"/>
                </a:solidFill>
              </a:rPr>
              <a:t>reveal concerns about bias and confounding that </a:t>
            </a:r>
            <a:r>
              <a:rPr lang="en-GB" b="0" i="0" u="none" strike="noStrike" dirty="0">
                <a:solidFill>
                  <a:srgbClr val="222222"/>
                </a:solidFill>
                <a:effectLst/>
              </a:rPr>
              <a:t>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p>
          <a:p>
            <a:r>
              <a:rPr lang="en-GB" dirty="0">
                <a:solidFill>
                  <a:srgbClr val="222222"/>
                </a:solidFill>
              </a:rPr>
              <a:t>Example:</a:t>
            </a:r>
            <a:endParaRPr lang="en-GB" dirty="0"/>
          </a:p>
          <a:p>
            <a:endParaRPr lang="en-GB" dirty="0"/>
          </a:p>
          <a:p>
            <a:endParaRPr lang="en-GB" sz="2400" b="1" dirty="0"/>
          </a:p>
        </p:txBody>
      </p:sp>
      <p:sp>
        <p:nvSpPr>
          <p:cNvPr id="4" name="Slide Number Placeholder 3">
            <a:extLst>
              <a:ext uri="{FF2B5EF4-FFF2-40B4-BE49-F238E27FC236}">
                <a16:creationId xmlns:a16="http://schemas.microsoft.com/office/drawing/2014/main" id="{3F06057A-9FD4-8344-2555-0A56A0FAD3A8}"/>
              </a:ext>
            </a:extLst>
          </p:cNvPr>
          <p:cNvSpPr>
            <a:spLocks noGrp="1"/>
          </p:cNvSpPr>
          <p:nvPr>
            <p:ph type="sldNum" sz="quarter" idx="12"/>
          </p:nvPr>
        </p:nvSpPr>
        <p:spPr/>
        <p:txBody>
          <a:bodyPr/>
          <a:lstStyle/>
          <a:p>
            <a:fld id="{5DE7DA32-08EE-2E47-89DC-05D3233974D5}" type="slidenum">
              <a:rPr lang="en-US" smtClean="0"/>
              <a:t>21</a:t>
            </a:fld>
            <a:endParaRPr lang="en-US"/>
          </a:p>
        </p:txBody>
      </p:sp>
      <p:sp>
        <p:nvSpPr>
          <p:cNvPr id="5" name="TextBox 4">
            <a:extLst>
              <a:ext uri="{FF2B5EF4-FFF2-40B4-BE49-F238E27FC236}">
                <a16:creationId xmlns:a16="http://schemas.microsoft.com/office/drawing/2014/main" id="{E794AF7A-93EF-0F6C-A13D-71B5C4B6C8F6}"/>
              </a:ext>
            </a:extLst>
          </p:cNvPr>
          <p:cNvSpPr txBox="1"/>
          <p:nvPr/>
        </p:nvSpPr>
        <p:spPr>
          <a:xfrm>
            <a:off x="613341" y="6522889"/>
            <a:ext cx="9306835" cy="253916"/>
          </a:xfrm>
          <a:prstGeom prst="rect">
            <a:avLst/>
          </a:prstGeom>
          <a:noFill/>
        </p:spPr>
        <p:txBody>
          <a:bodyPr wrap="square">
            <a:spAutoFit/>
          </a:bodyPr>
          <a:lstStyle/>
          <a:p>
            <a:r>
              <a:rPr lang="en-GB" sz="1000" i="0" u="none" strike="noStrike" dirty="0">
                <a:solidFill>
                  <a:srgbClr val="222222"/>
                </a:solidFill>
                <a:effectLst/>
                <a:latin typeface="Gill Sans MT" panose="020B0502020104020203" pitchFamily="34" charset="77"/>
              </a:rPr>
              <a:t>Source (bullet points) : Wiens, J., Saria, S., Sendak, M. </a:t>
            </a:r>
            <a:r>
              <a:rPr lang="en-GB" sz="1000" i="1" u="none" strike="noStrike" dirty="0">
                <a:solidFill>
                  <a:srgbClr val="222222"/>
                </a:solidFill>
                <a:effectLst/>
                <a:latin typeface="Gill Sans MT" panose="020B0502020104020203" pitchFamily="34" charset="77"/>
              </a:rPr>
              <a:t>et al.</a:t>
            </a:r>
            <a:r>
              <a:rPr lang="en-GB" sz="1000" i="0" u="none" strike="noStrike" dirty="0">
                <a:solidFill>
                  <a:srgbClr val="222222"/>
                </a:solidFill>
                <a:effectLst/>
                <a:latin typeface="Gill Sans MT" panose="020B0502020104020203" pitchFamily="34" charset="77"/>
              </a:rPr>
              <a:t> Do no harm: a roadmap for responsible machine learning for health care. </a:t>
            </a:r>
            <a:r>
              <a:rPr lang="en-GB" sz="1000" i="1" u="none" strike="noStrike" dirty="0">
                <a:solidFill>
                  <a:srgbClr val="222222"/>
                </a:solidFill>
                <a:effectLst/>
                <a:latin typeface="Gill Sans MT" panose="020B0502020104020203" pitchFamily="34" charset="77"/>
              </a:rPr>
              <a:t>Nat Med</a:t>
            </a:r>
            <a:r>
              <a:rPr lang="en-GB" sz="1000" i="0" u="none" strike="noStrike" dirty="0">
                <a:solidFill>
                  <a:srgbClr val="222222"/>
                </a:solidFill>
                <a:effectLst/>
                <a:latin typeface="Gill Sans MT" panose="020B0502020104020203" pitchFamily="34" charset="77"/>
              </a:rPr>
              <a:t> 25, 1337–1340 (2019). </a:t>
            </a:r>
            <a:endParaRPr lang="en-GB" sz="1000" dirty="0">
              <a:latin typeface="Gill Sans MT" panose="020B0502020104020203" pitchFamily="34" charset="77"/>
            </a:endParaRPr>
          </a:p>
        </p:txBody>
      </p:sp>
      <p:pic>
        <p:nvPicPr>
          <p:cNvPr id="7" name="Picture 6" descr="A close-up of a document&#10;&#10;Description automatically generated">
            <a:extLst>
              <a:ext uri="{FF2B5EF4-FFF2-40B4-BE49-F238E27FC236}">
                <a16:creationId xmlns:a16="http://schemas.microsoft.com/office/drawing/2014/main" id="{6E48DF7C-2515-D3B4-DA91-B6A42ED842E8}"/>
              </a:ext>
            </a:extLst>
          </p:cNvPr>
          <p:cNvPicPr>
            <a:picLocks noChangeAspect="1"/>
          </p:cNvPicPr>
          <p:nvPr/>
        </p:nvPicPr>
        <p:blipFill>
          <a:blip r:embed="rId2"/>
          <a:stretch>
            <a:fillRect/>
          </a:stretch>
        </p:blipFill>
        <p:spPr>
          <a:xfrm>
            <a:off x="2639616" y="4077072"/>
            <a:ext cx="6396496" cy="1897649"/>
          </a:xfrm>
          <a:prstGeom prst="rect">
            <a:avLst/>
          </a:prstGeom>
        </p:spPr>
      </p:pic>
    </p:spTree>
    <p:extLst>
      <p:ext uri="{BB962C8B-B14F-4D97-AF65-F5344CB8AC3E}">
        <p14:creationId xmlns:p14="http://schemas.microsoft.com/office/powerpoint/2010/main" val="393259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86A-256D-EC1C-8513-179BBBB85F01}"/>
              </a:ext>
            </a:extLst>
          </p:cNvPr>
          <p:cNvSpPr>
            <a:spLocks noGrp="1"/>
          </p:cNvSpPr>
          <p:nvPr>
            <p:ph type="title"/>
          </p:nvPr>
        </p:nvSpPr>
        <p:spPr/>
        <p:txBody>
          <a:bodyPr/>
          <a:lstStyle/>
          <a:p>
            <a:r>
              <a:rPr lang="en-GB" dirty="0"/>
              <a:t>User perception and training requirements</a:t>
            </a:r>
          </a:p>
        </p:txBody>
      </p:sp>
      <p:sp>
        <p:nvSpPr>
          <p:cNvPr id="3" name="Slide Number Placeholder 2">
            <a:extLst>
              <a:ext uri="{FF2B5EF4-FFF2-40B4-BE49-F238E27FC236}">
                <a16:creationId xmlns:a16="http://schemas.microsoft.com/office/drawing/2014/main" id="{E06C799E-AC4A-4D88-8677-CB73E15158C7}"/>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sp>
        <p:nvSpPr>
          <p:cNvPr id="5" name="TextBox 4">
            <a:extLst>
              <a:ext uri="{FF2B5EF4-FFF2-40B4-BE49-F238E27FC236}">
                <a16:creationId xmlns:a16="http://schemas.microsoft.com/office/drawing/2014/main" id="{49CD5C72-5390-0358-3A4A-3A083713FD6C}"/>
              </a:ext>
            </a:extLst>
          </p:cNvPr>
          <p:cNvSpPr txBox="1"/>
          <p:nvPr/>
        </p:nvSpPr>
        <p:spPr>
          <a:xfrm>
            <a:off x="695400" y="6381751"/>
            <a:ext cx="2224742" cy="276999"/>
          </a:xfrm>
          <a:prstGeom prst="rect">
            <a:avLst/>
          </a:prstGeom>
          <a:noFill/>
        </p:spPr>
        <p:txBody>
          <a:bodyPr wrap="square">
            <a:spAutoFit/>
          </a:bodyPr>
          <a:lstStyle/>
          <a:p>
            <a:r>
              <a:rPr lang="en-GB" sz="1200" dirty="0"/>
              <a:t>Created with </a:t>
            </a:r>
            <a:r>
              <a:rPr lang="en-GB" sz="1200" dirty="0" err="1"/>
              <a:t>BioRender.com</a:t>
            </a:r>
            <a:endParaRPr lang="en-GB" sz="1200" dirty="0"/>
          </a:p>
        </p:txBody>
      </p:sp>
      <p:pic>
        <p:nvPicPr>
          <p:cNvPr id="7" name="Picture 6" descr="A diagram of a medical and medical research&#10;&#10;Description automatically generated with low confidence">
            <a:extLst>
              <a:ext uri="{FF2B5EF4-FFF2-40B4-BE49-F238E27FC236}">
                <a16:creationId xmlns:a16="http://schemas.microsoft.com/office/drawing/2014/main" id="{EDD4EEFD-C3AE-7FCE-D80A-542A9C492F35}"/>
              </a:ext>
            </a:extLst>
          </p:cNvPr>
          <p:cNvPicPr>
            <a:picLocks noChangeAspect="1"/>
          </p:cNvPicPr>
          <p:nvPr/>
        </p:nvPicPr>
        <p:blipFill rotWithShape="1">
          <a:blip r:embed="rId2">
            <a:extLst>
              <a:ext uri="{28A0092B-C50C-407E-A947-70E740481C1C}">
                <a14:useLocalDpi xmlns:a14="http://schemas.microsoft.com/office/drawing/2010/main" val="0"/>
              </a:ext>
            </a:extLst>
          </a:blip>
          <a:srcRect t="27374" r="4862"/>
          <a:stretch/>
        </p:blipFill>
        <p:spPr>
          <a:xfrm>
            <a:off x="1659294" y="923122"/>
            <a:ext cx="8873413" cy="4741597"/>
          </a:xfrm>
          <a:prstGeom prst="rect">
            <a:avLst/>
          </a:prstGeom>
        </p:spPr>
      </p:pic>
    </p:spTree>
    <p:extLst>
      <p:ext uri="{BB962C8B-B14F-4D97-AF65-F5344CB8AC3E}">
        <p14:creationId xmlns:p14="http://schemas.microsoft.com/office/powerpoint/2010/main" val="249556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6BA4-F7ED-6A16-866E-12EF2B2E6EA0}"/>
              </a:ext>
            </a:extLst>
          </p:cNvPr>
          <p:cNvSpPr>
            <a:spLocks noGrp="1"/>
          </p:cNvSpPr>
          <p:nvPr>
            <p:ph type="title"/>
          </p:nvPr>
        </p:nvSpPr>
        <p:spPr/>
        <p:txBody>
          <a:bodyPr/>
          <a:lstStyle/>
          <a:p>
            <a:r>
              <a:rPr lang="en-GB" dirty="0"/>
              <a:t>Deployment and maintenance responsibility </a:t>
            </a:r>
          </a:p>
        </p:txBody>
      </p:sp>
      <p:sp>
        <p:nvSpPr>
          <p:cNvPr id="3" name="Content Placeholder 2">
            <a:extLst>
              <a:ext uri="{FF2B5EF4-FFF2-40B4-BE49-F238E27FC236}">
                <a16:creationId xmlns:a16="http://schemas.microsoft.com/office/drawing/2014/main" id="{795D400B-A001-9B8B-4B57-9ADEC9CD0186}"/>
              </a:ext>
            </a:extLst>
          </p:cNvPr>
          <p:cNvSpPr>
            <a:spLocks noGrp="1"/>
          </p:cNvSpPr>
          <p:nvPr>
            <p:ph idx="1"/>
          </p:nvPr>
        </p:nvSpPr>
        <p:spPr/>
        <p:txBody>
          <a:bodyPr/>
          <a:lstStyle/>
          <a:p>
            <a:r>
              <a:rPr lang="en-GB" b="0" i="0" u="none" strike="noStrike" dirty="0">
                <a:solidFill>
                  <a:srgbClr val="222222"/>
                </a:solidFill>
                <a:effectLst/>
              </a:rPr>
              <a:t>Effectively applying a predictive model in an ethical, legal and morally responsible manner within a real-world healthcare setting can be substantially more difficult than developing a model in a curated experimental environment. </a:t>
            </a:r>
          </a:p>
          <a:p>
            <a:r>
              <a:rPr lang="en-GB" b="0" i="0" u="none" strike="noStrike" dirty="0">
                <a:solidFill>
                  <a:srgbClr val="222222"/>
                </a:solidFill>
                <a:effectLst/>
              </a:rPr>
              <a:t>Before integrating an AI/ML model into patient care, it is critical to test the system in ‘</a:t>
            </a:r>
            <a:r>
              <a:rPr lang="en-GB" b="0" i="0" u="none" strike="noStrike" dirty="0">
                <a:solidFill>
                  <a:srgbClr val="FF0000"/>
                </a:solidFill>
                <a:effectLst/>
              </a:rPr>
              <a:t>silent</a:t>
            </a:r>
            <a:r>
              <a:rPr lang="en-GB" b="0" i="0" u="none" strike="noStrike" dirty="0">
                <a:solidFill>
                  <a:srgbClr val="222222"/>
                </a:solidFill>
                <a:effectLst/>
              </a:rPr>
              <a:t>’ mode, in which predictions are made in real-time and exposed to a group of clinical experts but not acted upon.</a:t>
            </a:r>
          </a:p>
          <a:p>
            <a:r>
              <a:rPr lang="en-GB" b="0" i="0" u="none" strike="noStrike" dirty="0">
                <a:solidFill>
                  <a:srgbClr val="222222"/>
                </a:solidFill>
                <a:effectLst/>
              </a:rPr>
              <a:t>This prospective validation allows clinicians to identify and review errors in real-world settings. </a:t>
            </a:r>
            <a:endParaRPr lang="en-GB" dirty="0"/>
          </a:p>
        </p:txBody>
      </p:sp>
      <p:sp>
        <p:nvSpPr>
          <p:cNvPr id="4" name="Slide Number Placeholder 3">
            <a:extLst>
              <a:ext uri="{FF2B5EF4-FFF2-40B4-BE49-F238E27FC236}">
                <a16:creationId xmlns:a16="http://schemas.microsoft.com/office/drawing/2014/main" id="{6D48C2E6-699A-D46B-72E2-8FA0D4BB951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5" name="TextBox 4">
            <a:extLst>
              <a:ext uri="{FF2B5EF4-FFF2-40B4-BE49-F238E27FC236}">
                <a16:creationId xmlns:a16="http://schemas.microsoft.com/office/drawing/2014/main" id="{7EF0AFA8-01A7-E851-B4CC-AA6A710922B2}"/>
              </a:ext>
            </a:extLst>
          </p:cNvPr>
          <p:cNvSpPr txBox="1"/>
          <p:nvPr/>
        </p:nvSpPr>
        <p:spPr>
          <a:xfrm>
            <a:off x="609600" y="6135530"/>
            <a:ext cx="900100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303767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5292-12E7-A4E7-762F-961934720159}"/>
              </a:ext>
            </a:extLst>
          </p:cNvPr>
          <p:cNvSpPr>
            <a:spLocks noGrp="1"/>
          </p:cNvSpPr>
          <p:nvPr>
            <p:ph type="title"/>
          </p:nvPr>
        </p:nvSpPr>
        <p:spPr/>
        <p:txBody>
          <a:bodyPr/>
          <a:lstStyle/>
          <a:p>
            <a:r>
              <a:rPr lang="en-GB" dirty="0"/>
              <a:t>A roadmap for deploying effective ML systems</a:t>
            </a:r>
          </a:p>
        </p:txBody>
      </p:sp>
      <p:sp>
        <p:nvSpPr>
          <p:cNvPr id="3" name="Slide Number Placeholder 2">
            <a:extLst>
              <a:ext uri="{FF2B5EF4-FFF2-40B4-BE49-F238E27FC236}">
                <a16:creationId xmlns:a16="http://schemas.microsoft.com/office/drawing/2014/main" id="{5A7A4CFB-974D-BF15-771B-E45EB123E744}"/>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sp>
        <p:nvSpPr>
          <p:cNvPr id="4" name="TextBox 3">
            <a:extLst>
              <a:ext uri="{FF2B5EF4-FFF2-40B4-BE49-F238E27FC236}">
                <a16:creationId xmlns:a16="http://schemas.microsoft.com/office/drawing/2014/main" id="{90C9E17D-1845-504C-3DF1-F1301EC88A98}"/>
              </a:ext>
            </a:extLst>
          </p:cNvPr>
          <p:cNvSpPr txBox="1"/>
          <p:nvPr/>
        </p:nvSpPr>
        <p:spPr>
          <a:xfrm>
            <a:off x="1343472" y="6085897"/>
            <a:ext cx="8856984"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pic>
        <p:nvPicPr>
          <p:cNvPr id="1026" name="Picture 2" descr="figure 1">
            <a:extLst>
              <a:ext uri="{FF2B5EF4-FFF2-40B4-BE49-F238E27FC236}">
                <a16:creationId xmlns:a16="http://schemas.microsoft.com/office/drawing/2014/main" id="{A0CEC00F-5225-9B8C-7C0A-4F952D90E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339" y="1313243"/>
            <a:ext cx="7517635" cy="434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9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237E-DF5B-6EA0-B117-4B74E58AD8B2}"/>
              </a:ext>
            </a:extLst>
          </p:cNvPr>
          <p:cNvSpPr>
            <a:spLocks noGrp="1"/>
          </p:cNvSpPr>
          <p:nvPr>
            <p:ph type="title"/>
          </p:nvPr>
        </p:nvSpPr>
        <p:spPr/>
        <p:txBody>
          <a:bodyPr/>
          <a:lstStyle/>
          <a:p>
            <a:r>
              <a:rPr lang="en-GB" dirty="0"/>
              <a:t>Explainability of the models</a:t>
            </a:r>
          </a:p>
        </p:txBody>
      </p:sp>
      <p:sp>
        <p:nvSpPr>
          <p:cNvPr id="3" name="Content Placeholder 2">
            <a:extLst>
              <a:ext uri="{FF2B5EF4-FFF2-40B4-BE49-F238E27FC236}">
                <a16:creationId xmlns:a16="http://schemas.microsoft.com/office/drawing/2014/main" id="{2D9C6F35-8C40-3073-184C-ADB8A6DD1CDF}"/>
              </a:ext>
            </a:extLst>
          </p:cNvPr>
          <p:cNvSpPr>
            <a:spLocks noGrp="1"/>
          </p:cNvSpPr>
          <p:nvPr>
            <p:ph idx="1"/>
          </p:nvPr>
        </p:nvSpPr>
        <p:spPr/>
        <p:txBody>
          <a:bodyPr/>
          <a:lstStyle/>
          <a:p>
            <a:r>
              <a:rPr lang="en-GB" sz="2160" dirty="0"/>
              <a:t>Providing an explanation of the decision-making process in ML models is important to make them more interpretable.</a:t>
            </a:r>
          </a:p>
          <a:p>
            <a:r>
              <a:rPr lang="en-GB" sz="2160" dirty="0"/>
              <a:t>For example, providing feature importance/contributions in the predictions helps explain the model's decision-making/prediction process. </a:t>
            </a:r>
          </a:p>
          <a:p>
            <a:r>
              <a:rPr lang="en-GB" sz="2160" dirty="0"/>
              <a:t>In recent years, methods such as SHAP graphs, highlight in images, or heatmaps have been used to add more explainability to models. </a:t>
            </a:r>
          </a:p>
          <a:p>
            <a:r>
              <a:rPr lang="en-GB" sz="2160" dirty="0"/>
              <a:t>However, evaluating the explainability of the models should not be limited to presenting them. Further investigation and clinical/care expert knowledge and analysis should be sought for the provided explanations.  </a:t>
            </a:r>
          </a:p>
          <a:p>
            <a:endParaRPr lang="en-GB" dirty="0"/>
          </a:p>
        </p:txBody>
      </p:sp>
      <p:sp>
        <p:nvSpPr>
          <p:cNvPr id="4" name="Slide Number Placeholder 3">
            <a:extLst>
              <a:ext uri="{FF2B5EF4-FFF2-40B4-BE49-F238E27FC236}">
                <a16:creationId xmlns:a16="http://schemas.microsoft.com/office/drawing/2014/main" id="{242FED94-D690-0C10-8565-B6C0AF565E2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Tree>
    <p:extLst>
      <p:ext uri="{BB962C8B-B14F-4D97-AF65-F5344CB8AC3E}">
        <p14:creationId xmlns:p14="http://schemas.microsoft.com/office/powerpoint/2010/main" val="52614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C658-4F61-B975-6AF5-135D08FAB1EB}"/>
              </a:ext>
            </a:extLst>
          </p:cNvPr>
          <p:cNvSpPr>
            <a:spLocks noGrp="1"/>
          </p:cNvSpPr>
          <p:nvPr>
            <p:ph type="title"/>
          </p:nvPr>
        </p:nvSpPr>
        <p:spPr/>
        <p:txBody>
          <a:bodyPr/>
          <a:lstStyle/>
          <a:p>
            <a:r>
              <a:rPr lang="en-GB" dirty="0"/>
              <a:t>Explaining what and to whom</a:t>
            </a:r>
          </a:p>
        </p:txBody>
      </p:sp>
      <p:sp>
        <p:nvSpPr>
          <p:cNvPr id="3" name="Content Placeholder 2">
            <a:extLst>
              <a:ext uri="{FF2B5EF4-FFF2-40B4-BE49-F238E27FC236}">
                <a16:creationId xmlns:a16="http://schemas.microsoft.com/office/drawing/2014/main" id="{51FE0C04-B3A3-EFA5-5C5A-34BEA940D85F}"/>
              </a:ext>
            </a:extLst>
          </p:cNvPr>
          <p:cNvSpPr>
            <a:spLocks noGrp="1"/>
          </p:cNvSpPr>
          <p:nvPr>
            <p:ph idx="1"/>
          </p:nvPr>
        </p:nvSpPr>
        <p:spPr/>
        <p:txBody>
          <a:bodyPr/>
          <a:lstStyle/>
          <a:p>
            <a:r>
              <a:rPr lang="en-GB" dirty="0"/>
              <a:t>For example, in some medical imaging models, a heatmap or region highlight is used to show the area the model has been looking for to produce results/predictions. </a:t>
            </a:r>
          </a:p>
          <a:p>
            <a:r>
              <a:rPr lang="en-GB" dirty="0"/>
              <a:t>“However, the important question for users trying to understand an individual decision is not where the model was looking but instead whether it was reasonable that the model was looking in this region” [1]. </a:t>
            </a:r>
          </a:p>
          <a:p>
            <a:endParaRPr lang="en-GB" dirty="0"/>
          </a:p>
          <a:p>
            <a:r>
              <a:rPr lang="en-GB" dirty="0"/>
              <a:t>A good article on this topic: </a:t>
            </a:r>
          </a:p>
          <a:p>
            <a:pPr marL="457182" lvl="1" indent="0">
              <a:buNone/>
            </a:pPr>
            <a:r>
              <a:rPr lang="en-GB" dirty="0"/>
              <a:t>[1] Ghassemi M, Oakden-Rayner L, Beam AL. The false hope of current approaches to explainable artificial intelligence in health care. Lancet Digit Health. 2021 Nov;3(11):e745-e750. doi: 10.1016/S2589-7500(21)00208-9. PMID: 34711379.</a:t>
            </a:r>
          </a:p>
        </p:txBody>
      </p:sp>
      <p:sp>
        <p:nvSpPr>
          <p:cNvPr id="4" name="Slide Number Placeholder 3">
            <a:extLst>
              <a:ext uri="{FF2B5EF4-FFF2-40B4-BE49-F238E27FC236}">
                <a16:creationId xmlns:a16="http://schemas.microsoft.com/office/drawing/2014/main" id="{6D5BCA61-0263-9838-7EB1-6E6C1D45B8B5}"/>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3600972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B379-6098-56A2-0A26-DC41282E4052}"/>
              </a:ext>
            </a:extLst>
          </p:cNvPr>
          <p:cNvSpPr>
            <a:spLocks noGrp="1"/>
          </p:cNvSpPr>
          <p:nvPr>
            <p:ph type="title"/>
          </p:nvPr>
        </p:nvSpPr>
        <p:spPr/>
        <p:txBody>
          <a:bodyPr/>
          <a:lstStyle/>
          <a:p>
            <a:r>
              <a:rPr lang="en-GB" dirty="0"/>
              <a:t>Privacy issues </a:t>
            </a:r>
          </a:p>
        </p:txBody>
      </p:sp>
      <p:sp>
        <p:nvSpPr>
          <p:cNvPr id="3" name="Content Placeholder 2">
            <a:extLst>
              <a:ext uri="{FF2B5EF4-FFF2-40B4-BE49-F238E27FC236}">
                <a16:creationId xmlns:a16="http://schemas.microsoft.com/office/drawing/2014/main" id="{C0DA6EC0-FB9E-FBEA-0611-3121AEB4FA3B}"/>
              </a:ext>
            </a:extLst>
          </p:cNvPr>
          <p:cNvSpPr>
            <a:spLocks noGrp="1"/>
          </p:cNvSpPr>
          <p:nvPr>
            <p:ph idx="1"/>
          </p:nvPr>
        </p:nvSpPr>
        <p:spPr/>
        <p:txBody>
          <a:bodyPr/>
          <a:lstStyle/>
          <a:p>
            <a:r>
              <a:rPr lang="en-GB" dirty="0"/>
              <a:t>Methods such as imputation and predictive analysis could reveal information about participants that they have declared to provide. </a:t>
            </a:r>
          </a:p>
          <a:p>
            <a:r>
              <a:rPr lang="en-GB" dirty="0"/>
              <a:t>For example, a data imputation method could provide an estimate for a variable (e.g. alcohol consumption) that they had declined to provide. </a:t>
            </a:r>
          </a:p>
          <a:p>
            <a:r>
              <a:rPr lang="en-GB" dirty="0"/>
              <a:t>Or, narrowing down the analysis to a small sub-group in a dataset is not handled carefully and could risk making the participants identifiable. </a:t>
            </a:r>
          </a:p>
        </p:txBody>
      </p:sp>
      <p:sp>
        <p:nvSpPr>
          <p:cNvPr id="4" name="Slide Number Placeholder 3">
            <a:extLst>
              <a:ext uri="{FF2B5EF4-FFF2-40B4-BE49-F238E27FC236}">
                <a16:creationId xmlns:a16="http://schemas.microsoft.com/office/drawing/2014/main" id="{38E79A20-0D13-ECA4-6158-08F383A5B68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Tree>
    <p:extLst>
      <p:ext uri="{BB962C8B-B14F-4D97-AF65-F5344CB8AC3E}">
        <p14:creationId xmlns:p14="http://schemas.microsoft.com/office/powerpoint/2010/main" val="363282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2EC3-9170-F892-350B-78F7C4389493}"/>
              </a:ext>
            </a:extLst>
          </p:cNvPr>
          <p:cNvSpPr>
            <a:spLocks noGrp="1"/>
          </p:cNvSpPr>
          <p:nvPr>
            <p:ph type="title"/>
          </p:nvPr>
        </p:nvSpPr>
        <p:spPr/>
        <p:txBody>
          <a:bodyPr/>
          <a:lstStyle/>
          <a:p>
            <a:r>
              <a:rPr lang="en-GB" dirty="0"/>
              <a:t>Fairness and imbalance</a:t>
            </a:r>
          </a:p>
        </p:txBody>
      </p:sp>
      <p:sp>
        <p:nvSpPr>
          <p:cNvPr id="3" name="Content Placeholder 2">
            <a:extLst>
              <a:ext uri="{FF2B5EF4-FFF2-40B4-BE49-F238E27FC236}">
                <a16:creationId xmlns:a16="http://schemas.microsoft.com/office/drawing/2014/main" id="{BFCCE3A6-66DD-513E-5C8B-1ED11DA6F735}"/>
              </a:ext>
            </a:extLst>
          </p:cNvPr>
          <p:cNvSpPr>
            <a:spLocks noGrp="1"/>
          </p:cNvSpPr>
          <p:nvPr>
            <p:ph idx="1"/>
          </p:nvPr>
        </p:nvSpPr>
        <p:spPr/>
        <p:txBody>
          <a:bodyPr/>
          <a:lstStyle/>
          <a:p>
            <a:r>
              <a:rPr lang="en-GB" dirty="0">
                <a:solidFill>
                  <a:srgbClr val="0E101A"/>
                </a:solidFill>
                <a:effectLst/>
                <a:ea typeface="Times New Roman" panose="02020603050405020304" pitchFamily="18" charset="0"/>
              </a:rPr>
              <a:t>Analysing the outcomes and actions driven by the designed methods could help investigate whether data or sampling issues have led to biased decisions. </a:t>
            </a:r>
          </a:p>
          <a:p>
            <a:r>
              <a:rPr lang="en-GB" dirty="0">
                <a:solidFill>
                  <a:srgbClr val="0E101A"/>
                </a:solidFill>
                <a:effectLst/>
                <a:ea typeface="Times New Roman" panose="02020603050405020304" pitchFamily="18" charset="0"/>
              </a:rPr>
              <a:t>Prediction</a:t>
            </a:r>
            <a:r>
              <a:rPr lang="en-GB" dirty="0">
                <a:solidFill>
                  <a:srgbClr val="0E101A"/>
                </a:solidFill>
                <a:ea typeface="Times New Roman" panose="02020603050405020304" pitchFamily="18" charset="0"/>
              </a:rPr>
              <a:t>s and </a:t>
            </a:r>
            <a:r>
              <a:rPr lang="en-GB" dirty="0">
                <a:solidFill>
                  <a:srgbClr val="0E101A"/>
                </a:solidFill>
                <a:effectLst/>
                <a:ea typeface="Times New Roman" panose="02020603050405020304" pitchFamily="18" charset="0"/>
              </a:rPr>
              <a:t>decisions should also be investigated for potential disparities across different demographics and groups. </a:t>
            </a:r>
          </a:p>
          <a:p>
            <a:r>
              <a:rPr lang="en-GB" dirty="0">
                <a:solidFill>
                  <a:srgbClr val="0E101A"/>
                </a:solidFill>
                <a:ea typeface="Times New Roman" panose="02020603050405020304" pitchFamily="18" charset="0"/>
              </a:rPr>
              <a:t>The </a:t>
            </a:r>
            <a:r>
              <a:rPr lang="en-GB" dirty="0">
                <a:solidFill>
                  <a:srgbClr val="0E101A"/>
                </a:solidFill>
                <a:effectLst/>
                <a:ea typeface="Times New Roman" panose="02020603050405020304" pitchFamily="18" charset="0"/>
              </a:rPr>
              <a:t>training data should be investigated for unfair bias or imbalance. </a:t>
            </a:r>
            <a:endParaRPr lang="en-GB" sz="2880" dirty="0"/>
          </a:p>
        </p:txBody>
      </p:sp>
      <p:sp>
        <p:nvSpPr>
          <p:cNvPr id="4" name="Slide Number Placeholder 3">
            <a:extLst>
              <a:ext uri="{FF2B5EF4-FFF2-40B4-BE49-F238E27FC236}">
                <a16:creationId xmlns:a16="http://schemas.microsoft.com/office/drawing/2014/main" id="{D36BF1D3-31BC-5C45-DA90-195EFCBD3EAD}"/>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spTree>
    <p:extLst>
      <p:ext uri="{BB962C8B-B14F-4D97-AF65-F5344CB8AC3E}">
        <p14:creationId xmlns:p14="http://schemas.microsoft.com/office/powerpoint/2010/main" val="4249848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4C05-598F-B87E-C2F9-4F3FD2A69793}"/>
              </a:ext>
            </a:extLst>
          </p:cNvPr>
          <p:cNvSpPr>
            <a:spLocks noGrp="1"/>
          </p:cNvSpPr>
          <p:nvPr>
            <p:ph type="title"/>
          </p:nvPr>
        </p:nvSpPr>
        <p:spPr/>
        <p:txBody>
          <a:bodyPr/>
          <a:lstStyle/>
          <a:p>
            <a:r>
              <a:rPr lang="en-GB" dirty="0"/>
              <a:t>Evaluation metrics </a:t>
            </a:r>
          </a:p>
        </p:txBody>
      </p:sp>
      <p:sp>
        <p:nvSpPr>
          <p:cNvPr id="3" name="Content Placeholder 2">
            <a:extLst>
              <a:ext uri="{FF2B5EF4-FFF2-40B4-BE49-F238E27FC236}">
                <a16:creationId xmlns:a16="http://schemas.microsoft.com/office/drawing/2014/main" id="{8B3EC7BB-872D-C3FC-3F3F-7FA545796E6B}"/>
              </a:ext>
            </a:extLst>
          </p:cNvPr>
          <p:cNvSpPr>
            <a:spLocks noGrp="1"/>
          </p:cNvSpPr>
          <p:nvPr>
            <p:ph idx="1"/>
          </p:nvPr>
        </p:nvSpPr>
        <p:spPr/>
        <p:txBody>
          <a:bodyPr/>
          <a:lstStyle/>
          <a:p>
            <a:r>
              <a:rPr lang="en-GB" dirty="0"/>
              <a:t>Appropriate evaluation metrics and suitable/applicable targets for the intended outcomes should be considered. </a:t>
            </a:r>
          </a:p>
          <a:p>
            <a:r>
              <a:rPr lang="en-GB" dirty="0"/>
              <a:t>For example, what time window would be suitable for the input data to make a prediction, and what are the acceptable sensitivity and specificity thresholds for the intended applications? </a:t>
            </a:r>
          </a:p>
          <a:p>
            <a:endParaRPr lang="en-GB" dirty="0"/>
          </a:p>
          <a:p>
            <a:r>
              <a:rPr lang="en-GB" dirty="0"/>
              <a:t>In some applications, specificity and sensitivity, or precision/recall, may not carry the same weight, so methods that seek an optimal balance between the two measures may not be suitable. </a:t>
            </a:r>
          </a:p>
          <a:p>
            <a:r>
              <a:rPr lang="en-GB" dirty="0"/>
              <a:t>For example, a screening test may require higher recall, but lower precision could be tolerated. </a:t>
            </a:r>
          </a:p>
          <a:p>
            <a:endParaRPr lang="en-GB" dirty="0"/>
          </a:p>
        </p:txBody>
      </p:sp>
      <p:sp>
        <p:nvSpPr>
          <p:cNvPr id="4" name="Slide Number Placeholder 3">
            <a:extLst>
              <a:ext uri="{FF2B5EF4-FFF2-40B4-BE49-F238E27FC236}">
                <a16:creationId xmlns:a16="http://schemas.microsoft.com/office/drawing/2014/main" id="{4BB8ECFA-27EA-B53E-9045-50FB7EBD0F98}"/>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87952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FC30-E0FF-1FEF-299A-DB4531D47100}"/>
              </a:ext>
            </a:extLst>
          </p:cNvPr>
          <p:cNvSpPr>
            <a:spLocks noGrp="1"/>
          </p:cNvSpPr>
          <p:nvPr>
            <p:ph type="title"/>
          </p:nvPr>
        </p:nvSpPr>
        <p:spPr/>
        <p:txBody>
          <a:bodyPr/>
          <a:lstStyle/>
          <a:p>
            <a:r>
              <a:rPr lang="en-GB" dirty="0"/>
              <a:t>ML deployments in real-world settings</a:t>
            </a:r>
          </a:p>
        </p:txBody>
      </p:sp>
      <p:sp>
        <p:nvSpPr>
          <p:cNvPr id="3" name="Content Placeholder 2">
            <a:extLst>
              <a:ext uri="{FF2B5EF4-FFF2-40B4-BE49-F238E27FC236}">
                <a16:creationId xmlns:a16="http://schemas.microsoft.com/office/drawing/2014/main" id="{246A6DB1-7314-82A1-4259-8CDA4A1B4C15}"/>
              </a:ext>
            </a:extLst>
          </p:cNvPr>
          <p:cNvSpPr>
            <a:spLocks noGrp="1"/>
          </p:cNvSpPr>
          <p:nvPr>
            <p:ph idx="1"/>
          </p:nvPr>
        </p:nvSpPr>
        <p:spPr/>
        <p:txBody>
          <a:bodyPr/>
          <a:lstStyle/>
          <a:p>
            <a:r>
              <a:rPr lang="en-GB" dirty="0"/>
              <a:t>The systems are often used for decision-support and have human-in-the-loop. </a:t>
            </a:r>
          </a:p>
          <a:p>
            <a:r>
              <a:rPr lang="en-GB" dirty="0"/>
              <a:t>However, the trustworthiness, reliability, and robustness of the systems/models must be considered and investigated prior to deployment. </a:t>
            </a:r>
          </a:p>
          <a:p>
            <a:r>
              <a:rPr lang="en-GB" dirty="0"/>
              <a:t>The users’ perceptions of the system and appropriate training should also be considered.   </a:t>
            </a:r>
          </a:p>
          <a:p>
            <a:endParaRPr lang="en-GB" dirty="0"/>
          </a:p>
        </p:txBody>
      </p:sp>
      <p:sp>
        <p:nvSpPr>
          <p:cNvPr id="4" name="Slide Number Placeholder 3">
            <a:extLst>
              <a:ext uri="{FF2B5EF4-FFF2-40B4-BE49-F238E27FC236}">
                <a16:creationId xmlns:a16="http://schemas.microsoft.com/office/drawing/2014/main" id="{3D024156-287C-83BE-03EF-AB852B399FE6}"/>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179214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5F8-FECA-FF75-32D1-A87B04789CCE}"/>
              </a:ext>
            </a:extLst>
          </p:cNvPr>
          <p:cNvSpPr>
            <a:spLocks noGrp="1"/>
          </p:cNvSpPr>
          <p:nvPr>
            <p:ph type="title"/>
          </p:nvPr>
        </p:nvSpPr>
        <p:spPr/>
        <p:txBody>
          <a:bodyPr/>
          <a:lstStyle/>
          <a:p>
            <a:r>
              <a:rPr lang="en-GB" dirty="0"/>
              <a:t>Prediction and analysis errors </a:t>
            </a:r>
          </a:p>
        </p:txBody>
      </p:sp>
      <p:sp>
        <p:nvSpPr>
          <p:cNvPr id="3" name="Content Placeholder 2">
            <a:extLst>
              <a:ext uri="{FF2B5EF4-FFF2-40B4-BE49-F238E27FC236}">
                <a16:creationId xmlns:a16="http://schemas.microsoft.com/office/drawing/2014/main" id="{0E3B93CF-CBCF-5AAA-F541-37CE6742811B}"/>
              </a:ext>
            </a:extLst>
          </p:cNvPr>
          <p:cNvSpPr>
            <a:spLocks noGrp="1"/>
          </p:cNvSpPr>
          <p:nvPr>
            <p:ph idx="1"/>
          </p:nvPr>
        </p:nvSpPr>
        <p:spPr/>
        <p:txBody>
          <a:bodyPr/>
          <a:lstStyle/>
          <a:p>
            <a:r>
              <a:rPr lang="en-GB" dirty="0"/>
              <a:t>In real-world deployments, you may need to identify suitable channels and procedures to investigate and report prediction errors. </a:t>
            </a:r>
          </a:p>
          <a:p>
            <a:r>
              <a:rPr lang="en-GB" dirty="0"/>
              <a:t>Identifying procedures and steps to re-train/adjust the model to avoid potentially harmful errors. </a:t>
            </a:r>
          </a:p>
          <a:p>
            <a:r>
              <a:rPr lang="en-GB" dirty="0"/>
              <a:t>However, this should be done carefully and not add further inconsistencies or potential bias/errors to the model. </a:t>
            </a:r>
          </a:p>
        </p:txBody>
      </p:sp>
      <p:sp>
        <p:nvSpPr>
          <p:cNvPr id="4" name="Slide Number Placeholder 3">
            <a:extLst>
              <a:ext uri="{FF2B5EF4-FFF2-40B4-BE49-F238E27FC236}">
                <a16:creationId xmlns:a16="http://schemas.microsoft.com/office/drawing/2014/main" id="{2778D1B4-A2AD-6A2D-7A79-BF09F8FA2B19}"/>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77986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A01-68AB-4ABE-0A52-388F38865BCD}"/>
              </a:ext>
            </a:extLst>
          </p:cNvPr>
          <p:cNvSpPr>
            <a:spLocks noGrp="1"/>
          </p:cNvSpPr>
          <p:nvPr>
            <p:ph type="title"/>
          </p:nvPr>
        </p:nvSpPr>
        <p:spPr/>
        <p:txBody>
          <a:bodyPr/>
          <a:lstStyle/>
          <a:p>
            <a:r>
              <a:rPr lang="en-GB" dirty="0"/>
              <a:t>Sustainability and Environmental Impact</a:t>
            </a:r>
          </a:p>
        </p:txBody>
      </p:sp>
      <p:sp>
        <p:nvSpPr>
          <p:cNvPr id="3" name="Slide Number Placeholder 2">
            <a:extLst>
              <a:ext uri="{FF2B5EF4-FFF2-40B4-BE49-F238E27FC236}">
                <a16:creationId xmlns:a16="http://schemas.microsoft.com/office/drawing/2014/main" id="{D1F8DC3B-D468-260D-EDD3-06CE5F819945}"/>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dirty="0"/>
          </a:p>
        </p:txBody>
      </p:sp>
      <p:sp>
        <p:nvSpPr>
          <p:cNvPr id="4" name="TextBox 3">
            <a:extLst>
              <a:ext uri="{FF2B5EF4-FFF2-40B4-BE49-F238E27FC236}">
                <a16:creationId xmlns:a16="http://schemas.microsoft.com/office/drawing/2014/main" id="{3C5E3EFE-DB00-770F-8A11-1283781DD149}"/>
              </a:ext>
            </a:extLst>
          </p:cNvPr>
          <p:cNvSpPr txBox="1"/>
          <p:nvPr/>
        </p:nvSpPr>
        <p:spPr>
          <a:xfrm>
            <a:off x="1516292" y="6141686"/>
            <a:ext cx="8202844" cy="246221"/>
          </a:xfrm>
          <a:prstGeom prst="rect">
            <a:avLst/>
          </a:prstGeom>
          <a:noFill/>
        </p:spPr>
        <p:txBody>
          <a:bodyPr wrap="square">
            <a:spAutoFit/>
          </a:bodyPr>
          <a:lstStyle/>
          <a:p>
            <a:r>
              <a:rPr lang="en-GB" sz="1000" dirty="0" err="1">
                <a:latin typeface="Gill Sans MT" panose="020B0502020104020203" pitchFamily="34" charset="77"/>
                <a:cs typeface="Arial" panose="020B0604020202020204" pitchFamily="34" charset="0"/>
              </a:rPr>
              <a:t>Vafaei</a:t>
            </a:r>
            <a:r>
              <a:rPr lang="en-GB" sz="1000" dirty="0">
                <a:latin typeface="Gill Sans MT" panose="020B0502020104020203" pitchFamily="34" charset="77"/>
                <a:cs typeface="Arial" panose="020B0604020202020204" pitchFamily="34" charset="0"/>
              </a:rPr>
              <a:t> Sadr, Alireza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Operational greenhouse-gas emissions of deep learning in digital pathology: a modelling study, </a:t>
            </a:r>
            <a:r>
              <a:rPr lang="en-GB" sz="1000" i="1" dirty="0">
                <a:latin typeface="Gill Sans MT" panose="020B0502020104020203" pitchFamily="34" charset="77"/>
                <a:cs typeface="Arial" panose="020B0604020202020204" pitchFamily="34" charset="0"/>
              </a:rPr>
              <a:t>The Lancet Digital Health</a:t>
            </a:r>
            <a:r>
              <a:rPr lang="en-GB" sz="1000" dirty="0">
                <a:latin typeface="Gill Sans MT" panose="020B0502020104020203" pitchFamily="34" charset="77"/>
                <a:cs typeface="Arial" panose="020B0604020202020204" pitchFamily="34" charset="0"/>
              </a:rPr>
              <a:t>, Dec 2023.</a:t>
            </a:r>
          </a:p>
        </p:txBody>
      </p:sp>
      <p:pic>
        <p:nvPicPr>
          <p:cNvPr id="5" name="Picture 4" descr="A white sign with black text&#10;&#10;Description automatically generated">
            <a:extLst>
              <a:ext uri="{FF2B5EF4-FFF2-40B4-BE49-F238E27FC236}">
                <a16:creationId xmlns:a16="http://schemas.microsoft.com/office/drawing/2014/main" id="{BC70447C-C635-7AF6-E090-2278C7FB4C45}"/>
              </a:ext>
            </a:extLst>
          </p:cNvPr>
          <p:cNvPicPr>
            <a:picLocks noChangeAspect="1"/>
          </p:cNvPicPr>
          <p:nvPr/>
        </p:nvPicPr>
        <p:blipFill>
          <a:blip r:embed="rId2"/>
          <a:stretch>
            <a:fillRect/>
          </a:stretch>
        </p:blipFill>
        <p:spPr>
          <a:xfrm>
            <a:off x="1516292" y="1158160"/>
            <a:ext cx="6206490" cy="1327369"/>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D7A234C1-25B0-1F73-C94C-54891B705D05}"/>
              </a:ext>
            </a:extLst>
          </p:cNvPr>
          <p:cNvPicPr>
            <a:picLocks noChangeAspect="1"/>
          </p:cNvPicPr>
          <p:nvPr/>
        </p:nvPicPr>
        <p:blipFill>
          <a:blip r:embed="rId3"/>
          <a:stretch>
            <a:fillRect/>
          </a:stretch>
        </p:blipFill>
        <p:spPr>
          <a:xfrm>
            <a:off x="1474262" y="2935022"/>
            <a:ext cx="6999178" cy="2874901"/>
          </a:xfrm>
          <a:prstGeom prst="rect">
            <a:avLst/>
          </a:prstGeom>
        </p:spPr>
      </p:pic>
    </p:spTree>
    <p:extLst>
      <p:ext uri="{BB962C8B-B14F-4D97-AF65-F5344CB8AC3E}">
        <p14:creationId xmlns:p14="http://schemas.microsoft.com/office/powerpoint/2010/main" val="377964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AFBD-45F3-4C4D-6761-0B4A3EA6123F}"/>
              </a:ext>
            </a:extLst>
          </p:cNvPr>
          <p:cNvSpPr>
            <a:spLocks noGrp="1"/>
          </p:cNvSpPr>
          <p:nvPr>
            <p:ph type="title"/>
          </p:nvPr>
        </p:nvSpPr>
        <p:spPr/>
        <p:txBody>
          <a:bodyPr/>
          <a:lstStyle/>
          <a:p>
            <a:r>
              <a:rPr lang="en-GB" dirty="0"/>
              <a:t>Reporting the results </a:t>
            </a:r>
          </a:p>
        </p:txBody>
      </p:sp>
      <p:sp>
        <p:nvSpPr>
          <p:cNvPr id="5" name="Content Placeholder 4">
            <a:extLst>
              <a:ext uri="{FF2B5EF4-FFF2-40B4-BE49-F238E27FC236}">
                <a16:creationId xmlns:a16="http://schemas.microsoft.com/office/drawing/2014/main" id="{7C38E40D-4D62-7B0B-33F4-831B3297F508}"/>
              </a:ext>
            </a:extLst>
          </p:cNvPr>
          <p:cNvSpPr>
            <a:spLocks noGrp="1"/>
          </p:cNvSpPr>
          <p:nvPr>
            <p:ph idx="1"/>
          </p:nvPr>
        </p:nvSpPr>
        <p:spPr/>
        <p:txBody>
          <a:bodyPr/>
          <a:lstStyle/>
          <a:p>
            <a:r>
              <a:rPr lang="en-GB" dirty="0"/>
              <a:t>In the following slides, some of the good practices for reporting the results of machine learning models are discussed.</a:t>
            </a:r>
          </a:p>
          <a:p>
            <a:r>
              <a:rPr lang="en-GB" dirty="0"/>
              <a:t>I have used examples from our recent paper on UTI risk analysis in people living with dementia using remote monitoring data (A. Capstick </a:t>
            </a:r>
            <a:r>
              <a:rPr lang="en-GB" i="1" dirty="0"/>
              <a:t>et al</a:t>
            </a:r>
            <a:r>
              <a:rPr lang="en-GB" dirty="0"/>
              <a:t>., </a:t>
            </a:r>
            <a:r>
              <a:rPr lang="en-GB" dirty="0" err="1"/>
              <a:t>npj</a:t>
            </a:r>
            <a:r>
              <a:rPr lang="en-GB" dirty="0"/>
              <a:t> digital medicine, 2024, https://</a:t>
            </a:r>
            <a:r>
              <a:rPr lang="en-GB" dirty="0" err="1"/>
              <a:t>www.nature.com</a:t>
            </a:r>
            <a:r>
              <a:rPr lang="en-GB" dirty="0"/>
              <a:t>/articles/s41746-023-00995-5).</a:t>
            </a:r>
          </a:p>
          <a:p>
            <a:r>
              <a:rPr lang="en-GB" dirty="0"/>
              <a:t>The evaluations are based on ID and ID-Date splits</a:t>
            </a:r>
          </a:p>
          <a:p>
            <a:pPr lvl="1"/>
            <a:r>
              <a:rPr lang="en-GB" dirty="0"/>
              <a:t>In the ID split, the test data includes data from patients that the model has never seen before. </a:t>
            </a:r>
          </a:p>
          <a:p>
            <a:pPr lvl="1"/>
            <a:r>
              <a:rPr lang="en-GB" dirty="0"/>
              <a:t>In the ID-Date split, the test data include data from a period of time and from patients that the model has not seen before. </a:t>
            </a:r>
          </a:p>
          <a:p>
            <a:endParaRPr lang="en-GB" dirty="0"/>
          </a:p>
        </p:txBody>
      </p:sp>
    </p:spTree>
    <p:extLst>
      <p:ext uri="{BB962C8B-B14F-4D97-AF65-F5344CB8AC3E}">
        <p14:creationId xmlns:p14="http://schemas.microsoft.com/office/powerpoint/2010/main" val="42414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78-59D8-D68F-5333-3035869E5263}"/>
              </a:ext>
            </a:extLst>
          </p:cNvPr>
          <p:cNvSpPr>
            <a:spLocks noGrp="1"/>
          </p:cNvSpPr>
          <p:nvPr>
            <p:ph type="title"/>
          </p:nvPr>
        </p:nvSpPr>
        <p:spPr/>
        <p:txBody>
          <a:bodyPr/>
          <a:lstStyle/>
          <a:p>
            <a:r>
              <a:rPr lang="en-GB" dirty="0"/>
              <a:t>Report variations in the experiments</a:t>
            </a:r>
          </a:p>
        </p:txBody>
      </p:sp>
      <p:sp>
        <p:nvSpPr>
          <p:cNvPr id="3" name="Slide Number Placeholder 2">
            <a:extLst>
              <a:ext uri="{FF2B5EF4-FFF2-40B4-BE49-F238E27FC236}">
                <a16:creationId xmlns:a16="http://schemas.microsoft.com/office/drawing/2014/main" id="{2938E4BE-A79E-C1A7-663A-D98B426F5485}"/>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sp>
        <p:nvSpPr>
          <p:cNvPr id="4" name="TextBox 3">
            <a:extLst>
              <a:ext uri="{FF2B5EF4-FFF2-40B4-BE49-F238E27FC236}">
                <a16:creationId xmlns:a16="http://schemas.microsoft.com/office/drawing/2014/main" id="{D10E8D07-9ED2-2013-EACD-5ACF281D6306}"/>
              </a:ext>
            </a:extLst>
          </p:cNvPr>
          <p:cNvSpPr txBox="1"/>
          <p:nvPr/>
        </p:nvSpPr>
        <p:spPr>
          <a:xfrm>
            <a:off x="1266369" y="1116013"/>
            <a:ext cx="1149033" cy="369332"/>
          </a:xfrm>
          <a:prstGeom prst="rect">
            <a:avLst/>
          </a:prstGeom>
          <a:noFill/>
        </p:spPr>
        <p:txBody>
          <a:bodyPr wrap="none" rtlCol="0">
            <a:spAutoFit/>
          </a:bodyPr>
          <a:lstStyle/>
          <a:p>
            <a:r>
              <a:rPr lang="en-GB" dirty="0">
                <a:latin typeface="Gill Sans MT" panose="020B0502020104020203" pitchFamily="34" charset="77"/>
              </a:rPr>
              <a:t>Examples: </a:t>
            </a:r>
          </a:p>
        </p:txBody>
      </p:sp>
      <p:pic>
        <p:nvPicPr>
          <p:cNvPr id="6" name="Picture 5" descr="A white text with black text&#10;&#10;Description automatically generated">
            <a:extLst>
              <a:ext uri="{FF2B5EF4-FFF2-40B4-BE49-F238E27FC236}">
                <a16:creationId xmlns:a16="http://schemas.microsoft.com/office/drawing/2014/main" id="{DB661189-B8EB-0539-0AF6-002A3EC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368" y="1757017"/>
            <a:ext cx="5136773" cy="2688608"/>
          </a:xfrm>
          <a:prstGeom prst="rect">
            <a:avLst/>
          </a:prstGeom>
        </p:spPr>
      </p:pic>
      <p:pic>
        <p:nvPicPr>
          <p:cNvPr id="8" name="Picture 7">
            <a:extLst>
              <a:ext uri="{FF2B5EF4-FFF2-40B4-BE49-F238E27FC236}">
                <a16:creationId xmlns:a16="http://schemas.microsoft.com/office/drawing/2014/main" id="{DC55FEAE-1829-6452-5C4A-7916E2F37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4725145"/>
            <a:ext cx="9326880" cy="1126532"/>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EABBE6C-2D2C-6E81-554D-4A4CF3A0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161" y="1866025"/>
            <a:ext cx="4070471" cy="2579599"/>
          </a:xfrm>
          <a:prstGeom prst="rect">
            <a:avLst/>
          </a:prstGeom>
        </p:spPr>
      </p:pic>
      <p:sp>
        <p:nvSpPr>
          <p:cNvPr id="12" name="TextBox 11">
            <a:extLst>
              <a:ext uri="{FF2B5EF4-FFF2-40B4-BE49-F238E27FC236}">
                <a16:creationId xmlns:a16="http://schemas.microsoft.com/office/drawing/2014/main" id="{70364C37-BF3F-F514-C836-C84574EB06E9}"/>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388688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DAEC-7F55-DA46-66D4-AC0DCDB25435}"/>
              </a:ext>
            </a:extLst>
          </p:cNvPr>
          <p:cNvSpPr>
            <a:spLocks noGrp="1"/>
          </p:cNvSpPr>
          <p:nvPr>
            <p:ph type="title"/>
          </p:nvPr>
        </p:nvSpPr>
        <p:spPr/>
        <p:txBody>
          <a:bodyPr/>
          <a:lstStyle/>
          <a:p>
            <a:r>
              <a:rPr lang="en-GB" dirty="0"/>
              <a:t>Show feature importance (if you can)</a:t>
            </a:r>
          </a:p>
        </p:txBody>
      </p:sp>
      <p:sp>
        <p:nvSpPr>
          <p:cNvPr id="4" name="Slide Number Placeholder 3">
            <a:extLst>
              <a:ext uri="{FF2B5EF4-FFF2-40B4-BE49-F238E27FC236}">
                <a16:creationId xmlns:a16="http://schemas.microsoft.com/office/drawing/2014/main" id="{958AA66C-0710-5B9B-FC10-5401002A5335}"/>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A graph and a note&#10;&#10;Description automatically generated with medium confidence">
            <a:extLst>
              <a:ext uri="{FF2B5EF4-FFF2-40B4-BE49-F238E27FC236}">
                <a16:creationId xmlns:a16="http://schemas.microsoft.com/office/drawing/2014/main" id="{5DE44500-BF58-43D0-531D-07ADC844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4" y="1628800"/>
            <a:ext cx="11380211" cy="3384376"/>
          </a:xfrm>
          <a:prstGeom prst="rect">
            <a:avLst/>
          </a:prstGeom>
        </p:spPr>
      </p:pic>
      <p:sp>
        <p:nvSpPr>
          <p:cNvPr id="3" name="TextBox 2">
            <a:extLst>
              <a:ext uri="{FF2B5EF4-FFF2-40B4-BE49-F238E27FC236}">
                <a16:creationId xmlns:a16="http://schemas.microsoft.com/office/drawing/2014/main" id="{021F3EBB-4661-84C3-C98A-308FFC612997}"/>
              </a:ext>
            </a:extLst>
          </p:cNvPr>
          <p:cNvSpPr txBox="1"/>
          <p:nvPr/>
        </p:nvSpPr>
        <p:spPr>
          <a:xfrm>
            <a:off x="609600" y="6362702"/>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52748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F12E-4490-22DA-D48E-924A2E42EDEB}"/>
              </a:ext>
            </a:extLst>
          </p:cNvPr>
          <p:cNvSpPr>
            <a:spLocks noGrp="1"/>
          </p:cNvSpPr>
          <p:nvPr>
            <p:ph type="title"/>
          </p:nvPr>
        </p:nvSpPr>
        <p:spPr/>
        <p:txBody>
          <a:bodyPr/>
          <a:lstStyle/>
          <a:p>
            <a:r>
              <a:rPr lang="en-GB" dirty="0"/>
              <a:t>Report the demographics and other data characteristics</a:t>
            </a:r>
          </a:p>
        </p:txBody>
      </p:sp>
      <p:sp>
        <p:nvSpPr>
          <p:cNvPr id="3" name="Slide Number Placeholder 2">
            <a:extLst>
              <a:ext uri="{FF2B5EF4-FFF2-40B4-BE49-F238E27FC236}">
                <a16:creationId xmlns:a16="http://schemas.microsoft.com/office/drawing/2014/main" id="{4AACD87E-5C07-F87C-F8F5-313B69FDAB70}"/>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5" name="Picture 4" descr="A screenshot of a test&#10;&#10;Description automatically generated">
            <a:extLst>
              <a:ext uri="{FF2B5EF4-FFF2-40B4-BE49-F238E27FC236}">
                <a16:creationId xmlns:a16="http://schemas.microsoft.com/office/drawing/2014/main" id="{BEFC7AD7-3C1B-D01A-027B-834E8356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1441580"/>
            <a:ext cx="8251507" cy="4224412"/>
          </a:xfrm>
          <a:prstGeom prst="rect">
            <a:avLst/>
          </a:prstGeom>
        </p:spPr>
      </p:pic>
      <p:sp>
        <p:nvSpPr>
          <p:cNvPr id="4" name="TextBox 3">
            <a:extLst>
              <a:ext uri="{FF2B5EF4-FFF2-40B4-BE49-F238E27FC236}">
                <a16:creationId xmlns:a16="http://schemas.microsoft.com/office/drawing/2014/main" id="{482D00C1-C3FF-1593-5AEE-290BC475F0B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17191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8325-3F36-1949-7BC8-23F2A7EBA914}"/>
              </a:ext>
            </a:extLst>
          </p:cNvPr>
          <p:cNvSpPr>
            <a:spLocks noGrp="1"/>
          </p:cNvSpPr>
          <p:nvPr>
            <p:ph type="title"/>
          </p:nvPr>
        </p:nvSpPr>
        <p:spPr/>
        <p:txBody>
          <a:bodyPr/>
          <a:lstStyle/>
          <a:p>
            <a:r>
              <a:rPr lang="en-GB" dirty="0"/>
              <a:t>Report training/test splits</a:t>
            </a:r>
          </a:p>
        </p:txBody>
      </p:sp>
      <p:sp>
        <p:nvSpPr>
          <p:cNvPr id="3" name="Slide Number Placeholder 2">
            <a:extLst>
              <a:ext uri="{FF2B5EF4-FFF2-40B4-BE49-F238E27FC236}">
                <a16:creationId xmlns:a16="http://schemas.microsoft.com/office/drawing/2014/main" id="{C2229C00-5D92-3170-4DC4-BD222A38782F}"/>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pic>
        <p:nvPicPr>
          <p:cNvPr id="5" name="Picture 4" descr="A blue and white chart with numbers and text&#10;&#10;Description automatically generated with medium confidence">
            <a:extLst>
              <a:ext uri="{FF2B5EF4-FFF2-40B4-BE49-F238E27FC236}">
                <a16:creationId xmlns:a16="http://schemas.microsoft.com/office/drawing/2014/main" id="{B54B957A-78F8-7946-D9F7-9909205B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40" y="1356360"/>
            <a:ext cx="8122920" cy="4145280"/>
          </a:xfrm>
          <a:prstGeom prst="rect">
            <a:avLst/>
          </a:prstGeom>
        </p:spPr>
      </p:pic>
      <p:sp>
        <p:nvSpPr>
          <p:cNvPr id="4" name="TextBox 3">
            <a:extLst>
              <a:ext uri="{FF2B5EF4-FFF2-40B4-BE49-F238E27FC236}">
                <a16:creationId xmlns:a16="http://schemas.microsoft.com/office/drawing/2014/main" id="{213522D5-C988-7EC4-A073-025068A594EC}"/>
              </a:ext>
            </a:extLst>
          </p:cNvPr>
          <p:cNvSpPr txBox="1"/>
          <p:nvPr/>
        </p:nvSpPr>
        <p:spPr>
          <a:xfrm>
            <a:off x="614596" y="6381751"/>
            <a:ext cx="8354560" cy="246221"/>
          </a:xfrm>
          <a:prstGeom prst="rect">
            <a:avLst/>
          </a:prstGeom>
          <a:noFill/>
        </p:spPr>
        <p:txBody>
          <a:bodyPr wrap="square">
            <a:spAutoFit/>
          </a:bodyPr>
          <a:lstStyle/>
          <a:p>
            <a:r>
              <a:rPr lang="en-GB" sz="1000" dirty="0">
                <a:latin typeface="Gill Sans MT" panose="020B0502020104020203" pitchFamily="34" charset="77"/>
              </a:rPr>
              <a:t>Source: A. Capstick </a:t>
            </a:r>
            <a:r>
              <a:rPr lang="en-GB" sz="1000" i="1" dirty="0">
                <a:latin typeface="Gill Sans MT" panose="020B0502020104020203" pitchFamily="34" charset="77"/>
              </a:rPr>
              <a:t>et al</a:t>
            </a:r>
            <a:r>
              <a:rPr lang="en-GB" sz="1000" dirty="0">
                <a:latin typeface="Gill Sans MT" panose="020B0502020104020203" pitchFamily="34" charset="77"/>
              </a:rPr>
              <a:t>., </a:t>
            </a:r>
            <a:r>
              <a:rPr lang="en-GB" sz="1000" dirty="0" err="1">
                <a:latin typeface="Gill Sans MT" panose="020B0502020104020203" pitchFamily="34" charset="77"/>
              </a:rPr>
              <a:t>npj</a:t>
            </a:r>
            <a:r>
              <a:rPr lang="en-GB" sz="1000" dirty="0">
                <a:latin typeface="Gill Sans MT" panose="020B0502020104020203" pitchFamily="34" charset="77"/>
              </a:rPr>
              <a:t> digital medicine, 2024, https://</a:t>
            </a:r>
            <a:r>
              <a:rPr lang="en-GB" sz="1000" dirty="0" err="1">
                <a:latin typeface="Gill Sans MT" panose="020B0502020104020203" pitchFamily="34" charset="77"/>
              </a:rPr>
              <a:t>www.nature.com</a:t>
            </a:r>
            <a:r>
              <a:rPr lang="en-GB" sz="1000" dirty="0">
                <a:latin typeface="Gill Sans MT" panose="020B0502020104020203" pitchFamily="34" charset="77"/>
              </a:rPr>
              <a:t>/articles/s41746-023-00995-5</a:t>
            </a:r>
          </a:p>
        </p:txBody>
      </p:sp>
    </p:spTree>
    <p:extLst>
      <p:ext uri="{BB962C8B-B14F-4D97-AF65-F5344CB8AC3E}">
        <p14:creationId xmlns:p14="http://schemas.microsoft.com/office/powerpoint/2010/main" val="275653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76E8-3298-C21A-9343-978A13BEDDA2}"/>
              </a:ext>
            </a:extLst>
          </p:cNvPr>
          <p:cNvSpPr>
            <a:spLocks noGrp="1"/>
          </p:cNvSpPr>
          <p:nvPr>
            <p:ph type="title"/>
          </p:nvPr>
        </p:nvSpPr>
        <p:spPr/>
        <p:txBody>
          <a:bodyPr/>
          <a:lstStyle/>
          <a:p>
            <a:r>
              <a:rPr lang="en-GB" dirty="0"/>
              <a:t>Report validation and repeats</a:t>
            </a:r>
          </a:p>
        </p:txBody>
      </p:sp>
      <p:sp>
        <p:nvSpPr>
          <p:cNvPr id="3" name="Slide Number Placeholder 2">
            <a:extLst>
              <a:ext uri="{FF2B5EF4-FFF2-40B4-BE49-F238E27FC236}">
                <a16:creationId xmlns:a16="http://schemas.microsoft.com/office/drawing/2014/main" id="{CEF17137-A4F2-0D2F-93C8-61C60F427CAB}"/>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A diagram of a training process&#10;&#10;Description automatically generated">
            <a:extLst>
              <a:ext uri="{FF2B5EF4-FFF2-40B4-BE49-F238E27FC236}">
                <a16:creationId xmlns:a16="http://schemas.microsoft.com/office/drawing/2014/main" id="{710CB6F4-944C-C8C3-63A0-FE148290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63" y="1787218"/>
            <a:ext cx="4510315" cy="2942213"/>
          </a:xfrm>
          <a:prstGeom prst="rect">
            <a:avLst/>
          </a:prstGeom>
        </p:spPr>
      </p:pic>
      <p:pic>
        <p:nvPicPr>
          <p:cNvPr id="7" name="Picture 6" descr="A diagram of a training process&#10;&#10;Description automatically generated">
            <a:extLst>
              <a:ext uri="{FF2B5EF4-FFF2-40B4-BE49-F238E27FC236}">
                <a16:creationId xmlns:a16="http://schemas.microsoft.com/office/drawing/2014/main" id="{BE13C8A1-059F-D676-EE2E-A4571DDE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220" y="2141220"/>
            <a:ext cx="4282440" cy="2575560"/>
          </a:xfrm>
          <a:prstGeom prst="rect">
            <a:avLst/>
          </a:prstGeom>
        </p:spPr>
      </p:pic>
      <p:sp>
        <p:nvSpPr>
          <p:cNvPr id="4" name="TextBox 3">
            <a:extLst>
              <a:ext uri="{FF2B5EF4-FFF2-40B4-BE49-F238E27FC236}">
                <a16:creationId xmlns:a16="http://schemas.microsoft.com/office/drawing/2014/main" id="{EBDFEA9C-7A6D-B9CF-5681-B6DC582D5B3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81132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6F22-AD3D-1DC2-B4AD-77CC8BBDD596}"/>
              </a:ext>
            </a:extLst>
          </p:cNvPr>
          <p:cNvSpPr>
            <a:spLocks noGrp="1"/>
          </p:cNvSpPr>
          <p:nvPr>
            <p:ph type="title"/>
          </p:nvPr>
        </p:nvSpPr>
        <p:spPr/>
        <p:txBody>
          <a:bodyPr/>
          <a:lstStyle/>
          <a:p>
            <a:r>
              <a:rPr lang="en-GB" dirty="0"/>
              <a:t>Report comparisons against baseline models</a:t>
            </a:r>
          </a:p>
        </p:txBody>
      </p:sp>
      <p:sp>
        <p:nvSpPr>
          <p:cNvPr id="3" name="Slide Number Placeholder 2">
            <a:extLst>
              <a:ext uri="{FF2B5EF4-FFF2-40B4-BE49-F238E27FC236}">
                <a16:creationId xmlns:a16="http://schemas.microsoft.com/office/drawing/2014/main" id="{84C1E7A5-8CE6-63F2-EB9B-D7E444E22C99}"/>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A table of numbers with a number of data&#10;&#10;Description automatically generated with medium confidence">
            <a:extLst>
              <a:ext uri="{FF2B5EF4-FFF2-40B4-BE49-F238E27FC236}">
                <a16:creationId xmlns:a16="http://schemas.microsoft.com/office/drawing/2014/main" id="{E8EB8D51-6C6E-E732-150A-C73E883F8248}"/>
              </a:ext>
            </a:extLst>
          </p:cNvPr>
          <p:cNvPicPr>
            <a:picLocks noChangeAspect="1"/>
          </p:cNvPicPr>
          <p:nvPr/>
        </p:nvPicPr>
        <p:blipFill rotWithShape="1">
          <a:blip r:embed="rId2">
            <a:extLst>
              <a:ext uri="{28A0092B-C50C-407E-A947-70E740481C1C}">
                <a14:useLocalDpi xmlns:a14="http://schemas.microsoft.com/office/drawing/2010/main" val="0"/>
              </a:ext>
            </a:extLst>
          </a:blip>
          <a:srcRect t="2902"/>
          <a:stretch/>
        </p:blipFill>
        <p:spPr>
          <a:xfrm>
            <a:off x="2243175" y="1116013"/>
            <a:ext cx="7705650" cy="5305433"/>
          </a:xfrm>
          <a:prstGeom prst="rect">
            <a:avLst/>
          </a:prstGeom>
        </p:spPr>
      </p:pic>
      <p:sp>
        <p:nvSpPr>
          <p:cNvPr id="4" name="TextBox 3">
            <a:extLst>
              <a:ext uri="{FF2B5EF4-FFF2-40B4-BE49-F238E27FC236}">
                <a16:creationId xmlns:a16="http://schemas.microsoft.com/office/drawing/2014/main" id="{75573E10-EAC8-8C9F-8FA7-C6CEC58B5132}"/>
              </a:ext>
            </a:extLst>
          </p:cNvPr>
          <p:cNvSpPr txBox="1"/>
          <p:nvPr/>
        </p:nvSpPr>
        <p:spPr>
          <a:xfrm>
            <a:off x="614596" y="6381751"/>
            <a:ext cx="8354560" cy="246221"/>
          </a:xfrm>
          <a:prstGeom prst="rect">
            <a:avLst/>
          </a:prstGeom>
          <a:noFill/>
        </p:spPr>
        <p:txBody>
          <a:bodyPr wrap="square">
            <a:spAutoFit/>
          </a:bodyPr>
          <a:lstStyle/>
          <a:p>
            <a:r>
              <a:rPr lang="en-GB" sz="1000" dirty="0">
                <a:latin typeface="Gill Sans MT" panose="020B0502020104020203" pitchFamily="34" charset="77"/>
              </a:rPr>
              <a:t>Source: A. Capstick </a:t>
            </a:r>
            <a:r>
              <a:rPr lang="en-GB" sz="1000" i="1" dirty="0">
                <a:latin typeface="Gill Sans MT" panose="020B0502020104020203" pitchFamily="34" charset="77"/>
              </a:rPr>
              <a:t>et al</a:t>
            </a:r>
            <a:r>
              <a:rPr lang="en-GB" sz="1000" dirty="0">
                <a:latin typeface="Gill Sans MT" panose="020B0502020104020203" pitchFamily="34" charset="77"/>
              </a:rPr>
              <a:t>., </a:t>
            </a:r>
            <a:r>
              <a:rPr lang="en-GB" sz="1000" dirty="0" err="1">
                <a:latin typeface="Gill Sans MT" panose="020B0502020104020203" pitchFamily="34" charset="77"/>
              </a:rPr>
              <a:t>npj</a:t>
            </a:r>
            <a:r>
              <a:rPr lang="en-GB" sz="1000" dirty="0">
                <a:latin typeface="Gill Sans MT" panose="020B0502020104020203" pitchFamily="34" charset="77"/>
              </a:rPr>
              <a:t> digital medicine, 2024, https://</a:t>
            </a:r>
            <a:r>
              <a:rPr lang="en-GB" sz="1000" dirty="0" err="1">
                <a:latin typeface="Gill Sans MT" panose="020B0502020104020203" pitchFamily="34" charset="77"/>
              </a:rPr>
              <a:t>www.nature.com</a:t>
            </a:r>
            <a:r>
              <a:rPr lang="en-GB" sz="1000" dirty="0">
                <a:latin typeface="Gill Sans MT" panose="020B0502020104020203" pitchFamily="34" charset="77"/>
              </a:rPr>
              <a:t>/articles/s41746-023-00995-5</a:t>
            </a:r>
          </a:p>
        </p:txBody>
      </p:sp>
    </p:spTree>
    <p:extLst>
      <p:ext uri="{BB962C8B-B14F-4D97-AF65-F5344CB8AC3E}">
        <p14:creationId xmlns:p14="http://schemas.microsoft.com/office/powerpoint/2010/main" val="376542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01F-9505-D9CD-881B-ABE94DD8B3D6}"/>
              </a:ext>
            </a:extLst>
          </p:cNvPr>
          <p:cNvSpPr>
            <a:spLocks noGrp="1"/>
          </p:cNvSpPr>
          <p:nvPr>
            <p:ph type="title"/>
          </p:nvPr>
        </p:nvSpPr>
        <p:spPr/>
        <p:txBody>
          <a:bodyPr/>
          <a:lstStyle/>
          <a:p>
            <a:r>
              <a:rPr lang="en-GB" dirty="0"/>
              <a:t>Analyse reliability of your model</a:t>
            </a:r>
          </a:p>
        </p:txBody>
      </p:sp>
      <p:sp>
        <p:nvSpPr>
          <p:cNvPr id="3" name="Slide Number Placeholder 2">
            <a:extLst>
              <a:ext uri="{FF2B5EF4-FFF2-40B4-BE49-F238E27FC236}">
                <a16:creationId xmlns:a16="http://schemas.microsoft.com/office/drawing/2014/main" id="{04B6F75B-A814-4A03-8C24-A06C6C6CF715}"/>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89808750-2EA7-5D88-3836-93E8BB5489DC}"/>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1107209" y="1810538"/>
            <a:ext cx="4406890" cy="3876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68C198E-6A71-E5CA-1CB1-2D965F5CFD78}"/>
              </a:ext>
            </a:extLst>
          </p:cNvPr>
          <p:cNvPicPr>
            <a:picLocks noChangeAspect="1"/>
          </p:cNvPicPr>
          <p:nvPr/>
        </p:nvPicPr>
        <p:blipFill rotWithShape="1">
          <a:blip r:embed="rId2">
            <a:extLst>
              <a:ext uri="{28A0092B-C50C-407E-A947-70E740481C1C}">
                <a14:useLocalDpi xmlns:a14="http://schemas.microsoft.com/office/drawing/2010/main" val="0"/>
              </a:ext>
            </a:extLst>
          </a:blip>
          <a:srcRect t="74601"/>
          <a:stretch/>
        </p:blipFill>
        <p:spPr>
          <a:xfrm>
            <a:off x="5783988" y="2564904"/>
            <a:ext cx="5015074" cy="1555373"/>
          </a:xfrm>
          <a:prstGeom prst="rect">
            <a:avLst/>
          </a:prstGeom>
        </p:spPr>
      </p:pic>
      <p:sp>
        <p:nvSpPr>
          <p:cNvPr id="7" name="TextBox 6">
            <a:extLst>
              <a:ext uri="{FF2B5EF4-FFF2-40B4-BE49-F238E27FC236}">
                <a16:creationId xmlns:a16="http://schemas.microsoft.com/office/drawing/2014/main" id="{39FB594C-F508-FDFD-6117-9F8BE9DEA526}"/>
              </a:ext>
            </a:extLst>
          </p:cNvPr>
          <p:cNvSpPr txBox="1"/>
          <p:nvPr/>
        </p:nvSpPr>
        <p:spPr>
          <a:xfrm>
            <a:off x="614596" y="6381751"/>
            <a:ext cx="8354560" cy="246221"/>
          </a:xfrm>
          <a:prstGeom prst="rect">
            <a:avLst/>
          </a:prstGeom>
          <a:noFill/>
        </p:spPr>
        <p:txBody>
          <a:bodyPr wrap="square">
            <a:spAutoFit/>
          </a:bodyPr>
          <a:lstStyle/>
          <a:p>
            <a:r>
              <a:rPr lang="en-GB" sz="1000" dirty="0">
                <a:latin typeface="Gill Sans MT" panose="020B0502020104020203" pitchFamily="34" charset="77"/>
              </a:rPr>
              <a:t>Source: A. Capstick </a:t>
            </a:r>
            <a:r>
              <a:rPr lang="en-GB" sz="1000" i="1" dirty="0">
                <a:latin typeface="Gill Sans MT" panose="020B0502020104020203" pitchFamily="34" charset="77"/>
              </a:rPr>
              <a:t>et al</a:t>
            </a:r>
            <a:r>
              <a:rPr lang="en-GB" sz="1000" dirty="0">
                <a:latin typeface="Gill Sans MT" panose="020B0502020104020203" pitchFamily="34" charset="77"/>
              </a:rPr>
              <a:t>., </a:t>
            </a:r>
            <a:r>
              <a:rPr lang="en-GB" sz="1000" dirty="0" err="1">
                <a:latin typeface="Gill Sans MT" panose="020B0502020104020203" pitchFamily="34" charset="77"/>
              </a:rPr>
              <a:t>npj</a:t>
            </a:r>
            <a:r>
              <a:rPr lang="en-GB" sz="1000" dirty="0">
                <a:latin typeface="Gill Sans MT" panose="020B0502020104020203" pitchFamily="34" charset="77"/>
              </a:rPr>
              <a:t> digital medicine, 2024, https://</a:t>
            </a:r>
            <a:r>
              <a:rPr lang="en-GB" sz="1000" dirty="0" err="1">
                <a:latin typeface="Gill Sans MT" panose="020B0502020104020203" pitchFamily="34" charset="77"/>
              </a:rPr>
              <a:t>www.nature.com</a:t>
            </a:r>
            <a:r>
              <a:rPr lang="en-GB" sz="1000" dirty="0">
                <a:latin typeface="Gill Sans MT" panose="020B0502020104020203" pitchFamily="34" charset="77"/>
              </a:rPr>
              <a:t>/articles/s41746-023-00995-5</a:t>
            </a:r>
          </a:p>
        </p:txBody>
      </p:sp>
    </p:spTree>
    <p:extLst>
      <p:ext uri="{BB962C8B-B14F-4D97-AF65-F5344CB8AC3E}">
        <p14:creationId xmlns:p14="http://schemas.microsoft.com/office/powerpoint/2010/main" val="405217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FF4-93B4-49D5-13F6-F473313843DD}"/>
              </a:ext>
            </a:extLst>
          </p:cNvPr>
          <p:cNvSpPr>
            <a:spLocks noGrp="1"/>
          </p:cNvSpPr>
          <p:nvPr>
            <p:ph type="title"/>
          </p:nvPr>
        </p:nvSpPr>
        <p:spPr/>
        <p:txBody>
          <a:bodyPr/>
          <a:lstStyle/>
          <a:p>
            <a:r>
              <a:rPr lang="en-GB" dirty="0"/>
              <a:t>Offline and online models</a:t>
            </a:r>
          </a:p>
        </p:txBody>
      </p:sp>
      <p:sp>
        <p:nvSpPr>
          <p:cNvPr id="3" name="Content Placeholder 2">
            <a:extLst>
              <a:ext uri="{FF2B5EF4-FFF2-40B4-BE49-F238E27FC236}">
                <a16:creationId xmlns:a16="http://schemas.microsoft.com/office/drawing/2014/main" id="{1C0A2F1E-2D80-F48B-8F02-B32C9B78E227}"/>
              </a:ext>
            </a:extLst>
          </p:cNvPr>
          <p:cNvSpPr>
            <a:spLocks noGrp="1"/>
          </p:cNvSpPr>
          <p:nvPr>
            <p:ph idx="1"/>
          </p:nvPr>
        </p:nvSpPr>
        <p:spPr/>
        <p:txBody>
          <a:bodyPr/>
          <a:lstStyle/>
          <a:p>
            <a:r>
              <a:rPr lang="en-GB" dirty="0"/>
              <a:t>Some models are designed to process offline and pre-collected datasets and can provide exploratory analysis and insights into the contributing factors to a disease, clusters and groups of features or patients based on different fractures.</a:t>
            </a:r>
          </a:p>
          <a:p>
            <a:endParaRPr lang="en-GB" dirty="0"/>
          </a:p>
          <a:p>
            <a:r>
              <a:rPr lang="en-GB" dirty="0"/>
              <a:t>Online models are trained based on some existing data and deployed in operational settings. Sometimes their parameters are fixed, and sometimes they are periodically retrained or learned as new data emerges (i.e., online or continual learning). </a:t>
            </a:r>
          </a:p>
        </p:txBody>
      </p:sp>
      <p:sp>
        <p:nvSpPr>
          <p:cNvPr id="4" name="Slide Number Placeholder 3">
            <a:extLst>
              <a:ext uri="{FF2B5EF4-FFF2-40B4-BE49-F238E27FC236}">
                <a16:creationId xmlns:a16="http://schemas.microsoft.com/office/drawing/2014/main" id="{D138E45A-DADC-231E-D22C-0419D35FC482}"/>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33713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7C2A-C7A2-C950-85BA-DE4B9086356C}"/>
              </a:ext>
            </a:extLst>
          </p:cNvPr>
          <p:cNvSpPr>
            <a:spLocks noGrp="1"/>
          </p:cNvSpPr>
          <p:nvPr>
            <p:ph type="title"/>
          </p:nvPr>
        </p:nvSpPr>
        <p:spPr/>
        <p:txBody>
          <a:bodyPr/>
          <a:lstStyle/>
          <a:p>
            <a:r>
              <a:rPr lang="en-GB" dirty="0"/>
              <a:t>Investigate calibration</a:t>
            </a:r>
          </a:p>
        </p:txBody>
      </p:sp>
      <p:sp>
        <p:nvSpPr>
          <p:cNvPr id="3" name="Slide Number Placeholder 2">
            <a:extLst>
              <a:ext uri="{FF2B5EF4-FFF2-40B4-BE49-F238E27FC236}">
                <a16:creationId xmlns:a16="http://schemas.microsoft.com/office/drawing/2014/main" id="{4D4A7F9C-2325-ACB4-8D4D-E5DF8871D73D}"/>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06094697-568F-14A9-C5C7-B8A4B28E5A4A}"/>
              </a:ext>
            </a:extLst>
          </p:cNvPr>
          <p:cNvPicPr>
            <a:picLocks noChangeAspect="1"/>
          </p:cNvPicPr>
          <p:nvPr/>
        </p:nvPicPr>
        <p:blipFill rotWithShape="1">
          <a:blip r:embed="rId2">
            <a:extLst>
              <a:ext uri="{28A0092B-C50C-407E-A947-70E740481C1C}">
                <a14:useLocalDpi xmlns:a14="http://schemas.microsoft.com/office/drawing/2010/main" val="0"/>
              </a:ext>
            </a:extLst>
          </a:blip>
          <a:srcRect b="27189"/>
          <a:stretch/>
        </p:blipFill>
        <p:spPr>
          <a:xfrm>
            <a:off x="1158240" y="1398375"/>
            <a:ext cx="4419600" cy="406125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50A18E9-A9C9-F61B-173A-E31D5A644897}"/>
              </a:ext>
            </a:extLst>
          </p:cNvPr>
          <p:cNvPicPr>
            <a:picLocks noChangeAspect="1"/>
          </p:cNvPicPr>
          <p:nvPr/>
        </p:nvPicPr>
        <p:blipFill rotWithShape="1">
          <a:blip r:embed="rId2">
            <a:extLst>
              <a:ext uri="{28A0092B-C50C-407E-A947-70E740481C1C}">
                <a14:useLocalDpi xmlns:a14="http://schemas.microsoft.com/office/drawing/2010/main" val="0"/>
              </a:ext>
            </a:extLst>
          </a:blip>
          <a:srcRect t="74951"/>
          <a:stretch/>
        </p:blipFill>
        <p:spPr>
          <a:xfrm>
            <a:off x="5786655" y="1960037"/>
            <a:ext cx="5193229" cy="1641782"/>
          </a:xfrm>
          <a:prstGeom prst="rect">
            <a:avLst/>
          </a:prstGeom>
        </p:spPr>
      </p:pic>
      <p:sp>
        <p:nvSpPr>
          <p:cNvPr id="4" name="TextBox 3">
            <a:extLst>
              <a:ext uri="{FF2B5EF4-FFF2-40B4-BE49-F238E27FC236}">
                <a16:creationId xmlns:a16="http://schemas.microsoft.com/office/drawing/2014/main" id="{E924B01E-1EF6-626F-67A7-DB4397D68FE0}"/>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214157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73F-E7C6-FC58-7423-A0957582759C}"/>
              </a:ext>
            </a:extLst>
          </p:cNvPr>
          <p:cNvSpPr>
            <a:spLocks noGrp="1"/>
          </p:cNvSpPr>
          <p:nvPr>
            <p:ph type="title"/>
          </p:nvPr>
        </p:nvSpPr>
        <p:spPr/>
        <p:txBody>
          <a:bodyPr/>
          <a:lstStyle/>
          <a:p>
            <a:r>
              <a:rPr lang="en-GB" dirty="0"/>
              <a:t>Investigate for bias</a:t>
            </a:r>
          </a:p>
        </p:txBody>
      </p:sp>
      <p:sp>
        <p:nvSpPr>
          <p:cNvPr id="3" name="Slide Number Placeholder 2">
            <a:extLst>
              <a:ext uri="{FF2B5EF4-FFF2-40B4-BE49-F238E27FC236}">
                <a16:creationId xmlns:a16="http://schemas.microsoft.com/office/drawing/2014/main" id="{B0794DB0-C086-C30C-996C-6E151879B94D}"/>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5" name="Picture 4" descr="A close-up of a paper&#10;&#10;Description automatically generated">
            <a:extLst>
              <a:ext uri="{FF2B5EF4-FFF2-40B4-BE49-F238E27FC236}">
                <a16:creationId xmlns:a16="http://schemas.microsoft.com/office/drawing/2014/main" id="{025141DE-D5A1-058B-7E4E-F4D6DC199A22}"/>
              </a:ext>
            </a:extLst>
          </p:cNvPr>
          <p:cNvPicPr>
            <a:picLocks noChangeAspect="1"/>
          </p:cNvPicPr>
          <p:nvPr/>
        </p:nvPicPr>
        <p:blipFill rotWithShape="1">
          <a:blip r:embed="rId2">
            <a:extLst>
              <a:ext uri="{28A0092B-C50C-407E-A947-70E740481C1C}">
                <a14:useLocalDpi xmlns:a14="http://schemas.microsoft.com/office/drawing/2010/main" val="0"/>
              </a:ext>
            </a:extLst>
          </a:blip>
          <a:srcRect t="14001"/>
          <a:stretch/>
        </p:blipFill>
        <p:spPr>
          <a:xfrm>
            <a:off x="479376" y="1654960"/>
            <a:ext cx="10883999" cy="1982157"/>
          </a:xfrm>
          <a:prstGeom prst="rect">
            <a:avLst/>
          </a:prstGeom>
        </p:spPr>
      </p:pic>
      <p:sp>
        <p:nvSpPr>
          <p:cNvPr id="6" name="TextBox 5">
            <a:extLst>
              <a:ext uri="{FF2B5EF4-FFF2-40B4-BE49-F238E27FC236}">
                <a16:creationId xmlns:a16="http://schemas.microsoft.com/office/drawing/2014/main" id="{9FDE869A-209B-7FAD-D194-91D140387724}"/>
              </a:ext>
            </a:extLst>
          </p:cNvPr>
          <p:cNvSpPr txBox="1"/>
          <p:nvPr/>
        </p:nvSpPr>
        <p:spPr>
          <a:xfrm>
            <a:off x="614596" y="6381751"/>
            <a:ext cx="8354560" cy="246221"/>
          </a:xfrm>
          <a:prstGeom prst="rect">
            <a:avLst/>
          </a:prstGeom>
          <a:noFill/>
        </p:spPr>
        <p:txBody>
          <a:bodyPr wrap="square">
            <a:spAutoFit/>
          </a:bodyPr>
          <a:lstStyle/>
          <a:p>
            <a:r>
              <a:rPr lang="en-GB" sz="1000" dirty="0">
                <a:latin typeface="Gill Sans MT" panose="020B0502020104020203" pitchFamily="34" charset="77"/>
              </a:rPr>
              <a:t>Source: A. Capstick </a:t>
            </a:r>
            <a:r>
              <a:rPr lang="en-GB" sz="1000" i="1" dirty="0">
                <a:latin typeface="Gill Sans MT" panose="020B0502020104020203" pitchFamily="34" charset="77"/>
              </a:rPr>
              <a:t>et al</a:t>
            </a:r>
            <a:r>
              <a:rPr lang="en-GB" sz="1000" dirty="0">
                <a:latin typeface="Gill Sans MT" panose="020B0502020104020203" pitchFamily="34" charset="77"/>
              </a:rPr>
              <a:t>., </a:t>
            </a:r>
            <a:r>
              <a:rPr lang="en-GB" sz="1000" dirty="0" err="1">
                <a:latin typeface="Gill Sans MT" panose="020B0502020104020203" pitchFamily="34" charset="77"/>
              </a:rPr>
              <a:t>npj</a:t>
            </a:r>
            <a:r>
              <a:rPr lang="en-GB" sz="1000" dirty="0">
                <a:latin typeface="Gill Sans MT" panose="020B0502020104020203" pitchFamily="34" charset="77"/>
              </a:rPr>
              <a:t> digital medicine, 2024, https://</a:t>
            </a:r>
            <a:r>
              <a:rPr lang="en-GB" sz="1000" dirty="0" err="1">
                <a:latin typeface="Gill Sans MT" panose="020B0502020104020203" pitchFamily="34" charset="77"/>
              </a:rPr>
              <a:t>www.nature.com</a:t>
            </a:r>
            <a:r>
              <a:rPr lang="en-GB" sz="1000" dirty="0">
                <a:latin typeface="Gill Sans MT" panose="020B0502020104020203" pitchFamily="34" charset="77"/>
              </a:rPr>
              <a:t>/articles/s41746-023-00995-5</a:t>
            </a:r>
          </a:p>
        </p:txBody>
      </p:sp>
    </p:spTree>
    <p:extLst>
      <p:ext uri="{BB962C8B-B14F-4D97-AF65-F5344CB8AC3E}">
        <p14:creationId xmlns:p14="http://schemas.microsoft.com/office/powerpoint/2010/main" val="268660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E777-1D7A-ECBE-F45E-BBF449778669}"/>
              </a:ext>
            </a:extLst>
          </p:cNvPr>
          <p:cNvSpPr>
            <a:spLocks noGrp="1"/>
          </p:cNvSpPr>
          <p:nvPr>
            <p:ph type="title"/>
          </p:nvPr>
        </p:nvSpPr>
        <p:spPr/>
        <p:txBody>
          <a:bodyPr/>
          <a:lstStyle/>
          <a:p>
            <a:r>
              <a:rPr lang="en-GB" dirty="0"/>
              <a:t>Decision-support vs. current practice</a:t>
            </a:r>
          </a:p>
        </p:txBody>
      </p:sp>
      <p:sp>
        <p:nvSpPr>
          <p:cNvPr id="3" name="Slide Number Placeholder 2">
            <a:extLst>
              <a:ext uri="{FF2B5EF4-FFF2-40B4-BE49-F238E27FC236}">
                <a16:creationId xmlns:a16="http://schemas.microsoft.com/office/drawing/2014/main" id="{18C0C332-C6CD-23F9-90CB-646862384147}"/>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5" name="Picture 4" descr="A graph of a graph&#10;&#10;Description automatically generated with medium confidence">
            <a:extLst>
              <a:ext uri="{FF2B5EF4-FFF2-40B4-BE49-F238E27FC236}">
                <a16:creationId xmlns:a16="http://schemas.microsoft.com/office/drawing/2014/main" id="{147ECCBA-72C5-A97A-E705-CD25A2D9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112520"/>
            <a:ext cx="8985820" cy="4834848"/>
          </a:xfrm>
          <a:prstGeom prst="rect">
            <a:avLst/>
          </a:prstGeom>
        </p:spPr>
      </p:pic>
      <p:sp>
        <p:nvSpPr>
          <p:cNvPr id="6" name="TextBox 5">
            <a:extLst>
              <a:ext uri="{FF2B5EF4-FFF2-40B4-BE49-F238E27FC236}">
                <a16:creationId xmlns:a16="http://schemas.microsoft.com/office/drawing/2014/main" id="{A553653F-763A-8B51-4931-72DF00F7AF3B}"/>
              </a:ext>
            </a:extLst>
          </p:cNvPr>
          <p:cNvSpPr txBox="1"/>
          <p:nvPr/>
        </p:nvSpPr>
        <p:spPr>
          <a:xfrm>
            <a:off x="614596" y="6381751"/>
            <a:ext cx="8354560" cy="246221"/>
          </a:xfrm>
          <a:prstGeom prst="rect">
            <a:avLst/>
          </a:prstGeom>
          <a:noFill/>
        </p:spPr>
        <p:txBody>
          <a:bodyPr wrap="square">
            <a:spAutoFit/>
          </a:bodyPr>
          <a:lstStyle/>
          <a:p>
            <a:r>
              <a:rPr lang="en-GB" sz="1000" dirty="0">
                <a:latin typeface="Gill Sans MT" panose="020B0502020104020203" pitchFamily="34" charset="77"/>
              </a:rPr>
              <a:t>Source: A. Capstick </a:t>
            </a:r>
            <a:r>
              <a:rPr lang="en-GB" sz="1000" i="1" dirty="0">
                <a:latin typeface="Gill Sans MT" panose="020B0502020104020203" pitchFamily="34" charset="77"/>
              </a:rPr>
              <a:t>et al</a:t>
            </a:r>
            <a:r>
              <a:rPr lang="en-GB" sz="1000" dirty="0">
                <a:latin typeface="Gill Sans MT" panose="020B0502020104020203" pitchFamily="34" charset="77"/>
              </a:rPr>
              <a:t>., </a:t>
            </a:r>
            <a:r>
              <a:rPr lang="en-GB" sz="1000" dirty="0" err="1">
                <a:latin typeface="Gill Sans MT" panose="020B0502020104020203" pitchFamily="34" charset="77"/>
              </a:rPr>
              <a:t>npj</a:t>
            </a:r>
            <a:r>
              <a:rPr lang="en-GB" sz="1000" dirty="0">
                <a:latin typeface="Gill Sans MT" panose="020B0502020104020203" pitchFamily="34" charset="77"/>
              </a:rPr>
              <a:t> digital medicine, 2024, https://</a:t>
            </a:r>
            <a:r>
              <a:rPr lang="en-GB" sz="1000" dirty="0" err="1">
                <a:latin typeface="Gill Sans MT" panose="020B0502020104020203" pitchFamily="34" charset="77"/>
              </a:rPr>
              <a:t>www.nature.com</a:t>
            </a:r>
            <a:r>
              <a:rPr lang="en-GB" sz="1000" dirty="0">
                <a:latin typeface="Gill Sans MT" panose="020B0502020104020203" pitchFamily="34" charset="77"/>
              </a:rPr>
              <a:t>/articles/s41746-023-00995-5</a:t>
            </a:r>
          </a:p>
        </p:txBody>
      </p:sp>
    </p:spTree>
    <p:extLst>
      <p:ext uri="{BB962C8B-B14F-4D97-AF65-F5344CB8AC3E}">
        <p14:creationId xmlns:p14="http://schemas.microsoft.com/office/powerpoint/2010/main" val="303945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C21-4714-B86B-A66F-CDA65552ED3A}"/>
              </a:ext>
            </a:extLst>
          </p:cNvPr>
          <p:cNvSpPr>
            <a:spLocks noGrp="1"/>
          </p:cNvSpPr>
          <p:nvPr>
            <p:ph type="title"/>
          </p:nvPr>
        </p:nvSpPr>
        <p:spPr/>
        <p:txBody>
          <a:bodyPr/>
          <a:lstStyle/>
          <a:p>
            <a:r>
              <a:rPr lang="en-GB" dirty="0"/>
              <a:t>Important notes in reporting</a:t>
            </a:r>
          </a:p>
        </p:txBody>
      </p:sp>
      <p:sp>
        <p:nvSpPr>
          <p:cNvPr id="3" name="Content Placeholder 2">
            <a:extLst>
              <a:ext uri="{FF2B5EF4-FFF2-40B4-BE49-F238E27FC236}">
                <a16:creationId xmlns:a16="http://schemas.microsoft.com/office/drawing/2014/main" id="{6DF6D18B-5F0A-317A-CF4A-BBCB49B67D18}"/>
              </a:ext>
            </a:extLst>
          </p:cNvPr>
          <p:cNvSpPr>
            <a:spLocks noGrp="1"/>
          </p:cNvSpPr>
          <p:nvPr>
            <p:ph idx="1"/>
          </p:nvPr>
        </p:nvSpPr>
        <p:spPr/>
        <p:txBody>
          <a:bodyPr/>
          <a:lstStyle/>
          <a:p>
            <a:r>
              <a:rPr lang="en-GB" sz="2160" dirty="0"/>
              <a:t>Discuss ethical considerations and potential risks.</a:t>
            </a:r>
          </a:p>
          <a:p>
            <a:r>
              <a:rPr lang="en-GB" sz="2160" dirty="0"/>
              <a:t>Learn about clinical context and use (needs to start before technical development); for example, UTIs are recurrent, and a person with a past history of UTI could have a higher risk of having another UTI. </a:t>
            </a:r>
          </a:p>
          <a:p>
            <a:r>
              <a:rPr lang="en-GB" sz="2160" dirty="0"/>
              <a:t>Report ethical approvals and regulatory requirements/approvals (if applicable) </a:t>
            </a:r>
          </a:p>
          <a:p>
            <a:r>
              <a:rPr lang="en-GB" sz="2160" dirty="0"/>
              <a:t>Describe data availability</a:t>
            </a:r>
          </a:p>
          <a:p>
            <a:r>
              <a:rPr lang="en-GB" sz="2160" dirty="0"/>
              <a:t>Capture and report code, libraries used and versions (or create a reproducible environment)</a:t>
            </a:r>
          </a:p>
          <a:p>
            <a:r>
              <a:rPr lang="en-GB" sz="2160" dirty="0"/>
              <a:t>Report any pre-processing, imputation, scaling and normalisation</a:t>
            </a:r>
          </a:p>
          <a:p>
            <a:r>
              <a:rPr lang="en-GB" sz="2160" dirty="0"/>
              <a:t>Report libraries and hyperparameters </a:t>
            </a:r>
          </a:p>
          <a:p>
            <a:r>
              <a:rPr lang="en-GB" sz="2160" dirty="0"/>
              <a:t>Avoid any leap of magic!</a:t>
            </a:r>
          </a:p>
        </p:txBody>
      </p:sp>
      <p:sp>
        <p:nvSpPr>
          <p:cNvPr id="4" name="Slide Number Placeholder 3">
            <a:extLst>
              <a:ext uri="{FF2B5EF4-FFF2-40B4-BE49-F238E27FC236}">
                <a16:creationId xmlns:a16="http://schemas.microsoft.com/office/drawing/2014/main" id="{EBE22F74-5F19-886D-76A0-4EC83BD34355}"/>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2080054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66-3051-EE86-C457-8E8E3B0B04C9}"/>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FCA10189-C425-0175-8CA9-16F16CB8B26C}"/>
              </a:ext>
            </a:extLst>
          </p:cNvPr>
          <p:cNvSpPr>
            <a:spLocks noGrp="1"/>
          </p:cNvSpPr>
          <p:nvPr>
            <p:ph idx="1"/>
          </p:nvPr>
        </p:nvSpPr>
        <p:spPr/>
        <p:txBody>
          <a:bodyPr/>
          <a:lstStyle/>
          <a:p>
            <a:r>
              <a:rPr lang="en-GB" dirty="0"/>
              <a:t>Anticipate risks and potential issues</a:t>
            </a:r>
          </a:p>
          <a:p>
            <a:r>
              <a:rPr lang="en-GB" dirty="0"/>
              <a:t>Actively engage and think of solutions </a:t>
            </a:r>
          </a:p>
          <a:p>
            <a:r>
              <a:rPr lang="en-GB" dirty="0"/>
              <a:t>Work with domain experts and learn about the context and conditions of data collection, and the use of the system/model. </a:t>
            </a:r>
          </a:p>
          <a:p>
            <a:r>
              <a:rPr lang="en-GB" dirty="0"/>
              <a:t>Create feedback loops (before and after deployment)</a:t>
            </a:r>
          </a:p>
          <a:p>
            <a:r>
              <a:rPr lang="en-GB" dirty="0"/>
              <a:t>Plan for update and maintenance </a:t>
            </a:r>
          </a:p>
        </p:txBody>
      </p:sp>
      <p:sp>
        <p:nvSpPr>
          <p:cNvPr id="4" name="Slide Number Placeholder 3">
            <a:extLst>
              <a:ext uri="{FF2B5EF4-FFF2-40B4-BE49-F238E27FC236}">
                <a16:creationId xmlns:a16="http://schemas.microsoft.com/office/drawing/2014/main" id="{B9421AEB-4E19-5A84-8D40-3FD4011402BC}"/>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971207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5C5D-8385-1927-361A-6A01CE6ACDCE}"/>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019E5092-1043-742F-1DEB-45E66DDDFAA1}"/>
              </a:ext>
            </a:extLst>
          </p:cNvPr>
          <p:cNvSpPr>
            <a:spLocks noGrp="1"/>
          </p:cNvSpPr>
          <p:nvPr>
            <p:ph idx="1"/>
          </p:nvPr>
        </p:nvSpPr>
        <p:spPr/>
        <p:txBody>
          <a:bodyPr/>
          <a:lstStyle/>
          <a:p>
            <a:r>
              <a:rPr lang="en-GB" dirty="0"/>
              <a:t>Consider all issues, including bias, fairness, and the risk of harm, throughout your design, development, evaluation, and deployment.</a:t>
            </a:r>
          </a:p>
          <a:p>
            <a:r>
              <a:rPr lang="en-GB" dirty="0"/>
              <a:t>Consider sustainability requirements and scaling/generalisation.</a:t>
            </a:r>
          </a:p>
          <a:p>
            <a:r>
              <a:rPr lang="en-GB" dirty="0"/>
              <a:t>Considering these requirements is not the responsibility of someone else but of the ML model designers.</a:t>
            </a:r>
          </a:p>
          <a:p>
            <a:endParaRPr lang="en-GB" dirty="0"/>
          </a:p>
        </p:txBody>
      </p:sp>
      <p:sp>
        <p:nvSpPr>
          <p:cNvPr id="4" name="Slide Number Placeholder 3">
            <a:extLst>
              <a:ext uri="{FF2B5EF4-FFF2-40B4-BE49-F238E27FC236}">
                <a16:creationId xmlns:a16="http://schemas.microsoft.com/office/drawing/2014/main" id="{36A33D79-36D5-1BED-DEBB-00732FD92C4F}"/>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402979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BBD4-09FA-5FE5-8423-E83FBCB0639A}"/>
              </a:ext>
            </a:extLst>
          </p:cNvPr>
          <p:cNvSpPr>
            <a:spLocks noGrp="1"/>
          </p:cNvSpPr>
          <p:nvPr>
            <p:ph type="title"/>
          </p:nvPr>
        </p:nvSpPr>
        <p:spPr/>
        <p:txBody>
          <a:bodyPr/>
          <a:lstStyle/>
          <a:p>
            <a:r>
              <a:rPr lang="en-GB" dirty="0"/>
              <a:t>Regulatory framework and existing guidelines</a:t>
            </a:r>
          </a:p>
        </p:txBody>
      </p:sp>
      <p:sp>
        <p:nvSpPr>
          <p:cNvPr id="3" name="Content Placeholder 2">
            <a:extLst>
              <a:ext uri="{FF2B5EF4-FFF2-40B4-BE49-F238E27FC236}">
                <a16:creationId xmlns:a16="http://schemas.microsoft.com/office/drawing/2014/main" id="{37A0CCED-1876-8FCF-4D6F-F1EC890466EB}"/>
              </a:ext>
            </a:extLst>
          </p:cNvPr>
          <p:cNvSpPr>
            <a:spLocks noGrp="1"/>
          </p:cNvSpPr>
          <p:nvPr>
            <p:ph idx="1"/>
          </p:nvPr>
        </p:nvSpPr>
        <p:spPr/>
        <p:txBody>
          <a:bodyPr/>
          <a:lstStyle/>
          <a:p>
            <a:r>
              <a:rPr lang="en-GB" dirty="0"/>
              <a:t>In designing and deploying ML models for healthcare and medical applications, you need to investigate the regulatory requirements. </a:t>
            </a:r>
          </a:p>
          <a:p>
            <a:r>
              <a:rPr lang="en-GB" dirty="0"/>
              <a:t>e.g., UKCA (UK), CE (Europe), FDA (USA) requirements and medical device registration. </a:t>
            </a:r>
          </a:p>
          <a:p>
            <a:r>
              <a:rPr lang="en-GB" dirty="0"/>
              <a:t>The existing guidelines for treatment and interventions. For example, the NICE guidelines: https://www.nice.org.uk/guidance</a:t>
            </a:r>
          </a:p>
          <a:p>
            <a:endParaRPr lang="en-GB" dirty="0"/>
          </a:p>
          <a:p>
            <a:r>
              <a:rPr lang="en-GB" dirty="0"/>
              <a:t>EU Regulatory framework proposal on Artificial Intelligence, </a:t>
            </a:r>
            <a:br>
              <a:rPr lang="en-GB" dirty="0"/>
            </a:br>
            <a:r>
              <a:rPr lang="en-GB" dirty="0"/>
              <a:t>https://digital-</a:t>
            </a:r>
            <a:r>
              <a:rPr lang="en-GB" dirty="0" err="1"/>
              <a:t>strategy.ec.europa.eu</a:t>
            </a:r>
            <a:r>
              <a:rPr lang="en-GB" dirty="0"/>
              <a:t>/</a:t>
            </a:r>
            <a:r>
              <a:rPr lang="en-GB" dirty="0" err="1"/>
              <a:t>en</a:t>
            </a:r>
            <a:r>
              <a:rPr lang="en-GB" dirty="0"/>
              <a:t>/policies/regulatory-framework-ai</a:t>
            </a:r>
          </a:p>
          <a:p>
            <a:endParaRPr lang="en-GB" dirty="0"/>
          </a:p>
          <a:p>
            <a:pPr lvl="1"/>
            <a:endParaRPr lang="en-GB" dirty="0"/>
          </a:p>
        </p:txBody>
      </p:sp>
      <p:sp>
        <p:nvSpPr>
          <p:cNvPr id="4" name="Slide Number Placeholder 3">
            <a:extLst>
              <a:ext uri="{FF2B5EF4-FFF2-40B4-BE49-F238E27FC236}">
                <a16:creationId xmlns:a16="http://schemas.microsoft.com/office/drawing/2014/main" id="{DB588E14-BE34-987A-02C9-747A6E201E5D}"/>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spTree>
    <p:extLst>
      <p:ext uri="{BB962C8B-B14F-4D97-AF65-F5344CB8AC3E}">
        <p14:creationId xmlns:p14="http://schemas.microsoft.com/office/powerpoint/2010/main" val="3421450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4EA-BAC5-94CE-10A8-BC01C2C84A6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FF16FAB4-15F5-2372-B233-D71F0AD12336}"/>
              </a:ext>
            </a:extLst>
          </p:cNvPr>
          <p:cNvSpPr>
            <a:spLocks noGrp="1"/>
          </p:cNvSpPr>
          <p:nvPr>
            <p:ph idx="1"/>
          </p:nvPr>
        </p:nvSpPr>
        <p:spPr/>
        <p:txBody>
          <a:bodyPr/>
          <a:lstStyle/>
          <a:p>
            <a:r>
              <a:rPr lang="en-GB" sz="2000" dirty="0"/>
              <a:t>Wiens, J., Saria, S., Sendak, M. et al. Do no harm: a roadmap for responsible machine learning for health care. Nat Med 25, 1337–1340 (2019). </a:t>
            </a:r>
            <a:r>
              <a:rPr lang="en-GB" sz="2000" dirty="0">
                <a:hlinkClick r:id="rId3"/>
              </a:rPr>
              <a:t>https://doi.org/10.1038/s41591-019-0548-6\</a:t>
            </a:r>
            <a:endParaRPr lang="en-GB" sz="2000" dirty="0"/>
          </a:p>
          <a:p>
            <a:r>
              <a:rPr lang="en-GB" sz="2000" dirty="0"/>
              <a:t>Gameiro, R.R., </a:t>
            </a:r>
            <a:r>
              <a:rPr lang="en-GB" sz="2000" dirty="0" err="1"/>
              <a:t>Woite</a:t>
            </a:r>
            <a:r>
              <a:rPr lang="en-GB" sz="2000" dirty="0"/>
              <a:t>, N.L., Sauer, C.M. </a:t>
            </a:r>
            <a:r>
              <a:rPr lang="en-GB" sz="2000" i="1" dirty="0"/>
              <a:t>et al.</a:t>
            </a:r>
            <a:r>
              <a:rPr lang="en-GB" sz="2000" dirty="0"/>
              <a:t> The Data Artifacts Glossary: a community-based repository for bias on health datasets. </a:t>
            </a:r>
            <a:r>
              <a:rPr lang="en-GB" sz="2000" i="1" dirty="0"/>
              <a:t>J Biomed Sci</a:t>
            </a:r>
            <a:r>
              <a:rPr lang="en-GB" sz="2000" dirty="0"/>
              <a:t> </a:t>
            </a:r>
            <a:r>
              <a:rPr lang="en-GB" sz="2000" b="1" dirty="0"/>
              <a:t>32</a:t>
            </a:r>
            <a:r>
              <a:rPr lang="en-GB" sz="2000" dirty="0"/>
              <a:t>, 14 (2025). </a:t>
            </a:r>
            <a:r>
              <a:rPr lang="en-GB" sz="2000" dirty="0">
                <a:hlinkClick r:id="rId4"/>
              </a:rPr>
              <a:t>https://doi.org/10.1186/s12929-024-01106-6</a:t>
            </a:r>
            <a:endParaRPr lang="en-GB" sz="2000" dirty="0"/>
          </a:p>
          <a:p>
            <a:r>
              <a:rPr lang="en-GB" sz="2000" dirty="0"/>
              <a:t>Liu, M., Ning, Y., </a:t>
            </a:r>
            <a:r>
              <a:rPr lang="en-GB" sz="2000" dirty="0" err="1"/>
              <a:t>Teixayavong</a:t>
            </a:r>
            <a:r>
              <a:rPr lang="en-GB" sz="2000" dirty="0"/>
              <a:t>, S. </a:t>
            </a:r>
            <a:r>
              <a:rPr lang="en-GB" sz="2000" i="1" dirty="0"/>
              <a:t>et al.</a:t>
            </a:r>
            <a:r>
              <a:rPr lang="en-GB" sz="2000" dirty="0"/>
              <a:t> A scoping review and evidence gap analysis of clinical AI fairness. </a:t>
            </a:r>
            <a:r>
              <a:rPr lang="en-GB" sz="2000" i="1" dirty="0" err="1"/>
              <a:t>npj</a:t>
            </a:r>
            <a:r>
              <a:rPr lang="en-GB" sz="2000" i="1" dirty="0"/>
              <a:t> Digit. Med.</a:t>
            </a:r>
            <a:r>
              <a:rPr lang="en-GB" sz="2000" dirty="0"/>
              <a:t> </a:t>
            </a:r>
            <a:r>
              <a:rPr lang="en-GB" sz="2000" b="1" dirty="0"/>
              <a:t>8</a:t>
            </a:r>
            <a:r>
              <a:rPr lang="en-GB" sz="2000" dirty="0"/>
              <a:t>, 360 (2025). </a:t>
            </a:r>
            <a:r>
              <a:rPr lang="en-GB" sz="2000" dirty="0">
                <a:hlinkClick r:id="rId5"/>
              </a:rPr>
              <a:t>https://doi.org/10.1038/s41746-025-01667-2</a:t>
            </a:r>
            <a:endParaRPr lang="en-GB" sz="2000" dirty="0"/>
          </a:p>
          <a:p>
            <a:r>
              <a:rPr lang="en-GB" sz="2000" dirty="0"/>
              <a:t>Hu, L., Li, D., Liu, H. </a:t>
            </a:r>
            <a:r>
              <a:rPr lang="en-GB" sz="2000" i="1" dirty="0"/>
              <a:t>et al.</a:t>
            </a:r>
            <a:r>
              <a:rPr lang="en-GB" sz="2000" dirty="0"/>
              <a:t> Enhancing fairness in AI-enabled medical systems with the attribute neutral framework. </a:t>
            </a:r>
            <a:r>
              <a:rPr lang="en-GB" sz="2000" i="1" dirty="0"/>
              <a:t>Nat Commun</a:t>
            </a:r>
            <a:r>
              <a:rPr lang="en-GB" sz="2000" dirty="0"/>
              <a:t> </a:t>
            </a:r>
            <a:r>
              <a:rPr lang="en-GB" sz="2000" b="1" dirty="0"/>
              <a:t>15</a:t>
            </a:r>
            <a:r>
              <a:rPr lang="en-GB" sz="2000" dirty="0"/>
              <a:t>, 8767 (2024). </a:t>
            </a:r>
            <a:r>
              <a:rPr lang="en-GB" sz="2000" dirty="0">
                <a:hlinkClick r:id="rId6"/>
              </a:rPr>
              <a:t>https://doi.org/10.1038/s41467-024-52930-1</a:t>
            </a:r>
            <a:endParaRPr lang="en-GB" sz="2000" dirty="0"/>
          </a:p>
          <a:p>
            <a:r>
              <a:rPr lang="en-GB" sz="2000" kern="1200" dirty="0">
                <a:ea typeface="ＭＳ Ｐゴシック" charset="0"/>
              </a:rPr>
              <a:t>Chen, R.J., Wang, J.J., Williamson, D.F.K. </a:t>
            </a:r>
            <a:r>
              <a:rPr lang="en-GB" sz="2000" i="1" kern="1200" dirty="0">
                <a:ea typeface="ＭＳ Ｐゴシック" charset="0"/>
              </a:rPr>
              <a:t>et al.</a:t>
            </a:r>
            <a:r>
              <a:rPr lang="en-GB" sz="2000" kern="1200" dirty="0">
                <a:ea typeface="ＭＳ Ｐゴシック" charset="0"/>
              </a:rPr>
              <a:t> Algorithmic fairness in artificial intelligence for medicine and healthcare. </a:t>
            </a:r>
            <a:r>
              <a:rPr lang="en-GB" sz="2000" i="1" kern="1200" dirty="0">
                <a:ea typeface="ＭＳ Ｐゴシック" charset="0"/>
              </a:rPr>
              <a:t>Nat. Biomed. Eng</a:t>
            </a:r>
            <a:r>
              <a:rPr lang="en-GB" sz="2000" kern="1200" dirty="0">
                <a:ea typeface="ＭＳ Ｐゴシック" charset="0"/>
              </a:rPr>
              <a:t> </a:t>
            </a:r>
            <a:r>
              <a:rPr lang="en-GB" sz="2000" b="1" kern="1200" dirty="0">
                <a:ea typeface="ＭＳ Ｐゴシック" charset="0"/>
              </a:rPr>
              <a:t>7</a:t>
            </a:r>
            <a:r>
              <a:rPr lang="en-GB" sz="2000" kern="1200" dirty="0">
                <a:ea typeface="ＭＳ Ｐゴシック" charset="0"/>
              </a:rPr>
              <a:t>, 719–742 (2023). </a:t>
            </a:r>
            <a:r>
              <a:rPr lang="en-GB" sz="2000" kern="1200" dirty="0">
                <a:ea typeface="ＭＳ Ｐゴシック" charset="0"/>
                <a:hlinkClick r:id="rId7"/>
              </a:rPr>
              <a:t>https://doi.org/10.1038/s41551-023-01056-8</a:t>
            </a:r>
            <a:endParaRPr lang="en-GB" sz="2000" kern="1200" dirty="0">
              <a:ea typeface="ＭＳ Ｐゴシック" charset="0"/>
            </a:endParaRPr>
          </a:p>
          <a:p>
            <a:endParaRPr lang="en-GB" sz="2000" kern="1200" dirty="0">
              <a:ea typeface="ＭＳ Ｐゴシック" charset="0"/>
            </a:endParaRPr>
          </a:p>
          <a:p>
            <a:endParaRPr lang="en-GB" sz="1400" dirty="0"/>
          </a:p>
          <a:p>
            <a:endParaRPr lang="en-GB" sz="1400" dirty="0"/>
          </a:p>
          <a:p>
            <a:endParaRPr lang="en-GB" sz="2000" dirty="0"/>
          </a:p>
        </p:txBody>
      </p:sp>
      <p:sp>
        <p:nvSpPr>
          <p:cNvPr id="4" name="Slide Number Placeholder 3">
            <a:extLst>
              <a:ext uri="{FF2B5EF4-FFF2-40B4-BE49-F238E27FC236}">
                <a16:creationId xmlns:a16="http://schemas.microsoft.com/office/drawing/2014/main" id="{89ED84EF-1FAB-5DC6-064B-97B81CA6F3A6}"/>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2071506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
        <p:nvSpPr>
          <p:cNvPr id="6" name="Content Placeholder 2">
            <a:extLst>
              <a:ext uri="{FF2B5EF4-FFF2-40B4-BE49-F238E27FC236}">
                <a16:creationId xmlns:a16="http://schemas.microsoft.com/office/drawing/2014/main" id="{70430D57-3D49-0958-508F-0218CD40A5BC}"/>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74D1F-5EF6-EC41-6C7E-EE36BF89D157}"/>
              </a:ext>
            </a:extLst>
          </p:cNvPr>
          <p:cNvSpPr>
            <a:spLocks noGrp="1"/>
          </p:cNvSpPr>
          <p:nvPr>
            <p:ph type="title"/>
          </p:nvPr>
        </p:nvSpPr>
        <p:spPr/>
        <p:txBody>
          <a:bodyPr/>
          <a:lstStyle/>
          <a:p>
            <a:r>
              <a:rPr lang="en-GB" dirty="0"/>
              <a:t>Continual learning</a:t>
            </a:r>
          </a:p>
        </p:txBody>
      </p:sp>
      <p:sp>
        <p:nvSpPr>
          <p:cNvPr id="2" name="Text Placeholder 1">
            <a:extLst>
              <a:ext uri="{FF2B5EF4-FFF2-40B4-BE49-F238E27FC236}">
                <a16:creationId xmlns:a16="http://schemas.microsoft.com/office/drawing/2014/main" id="{FA2F5A22-D145-D54F-9A8A-41B8B92036C8}"/>
              </a:ext>
            </a:extLst>
          </p:cNvPr>
          <p:cNvSpPr>
            <a:spLocks noGrp="1"/>
          </p:cNvSpPr>
          <p:nvPr>
            <p:ph idx="1"/>
          </p:nvPr>
        </p:nvSpPr>
        <p:spPr/>
        <p:txBody>
          <a:bodyPr/>
          <a:lstStyle/>
          <a:p>
            <a:pPr marL="308610" indent="-308610">
              <a:buClr>
                <a:srgbClr val="FF0000"/>
              </a:buClr>
              <a:buFont typeface="Wingdings" pitchFamily="2" charset="2"/>
              <a:buChar char="§"/>
            </a:pPr>
            <a:r>
              <a:rPr lang="en-GB" dirty="0"/>
              <a:t>“Modern machine learning excels at training powerful models from fixed datasets and stationary environments, often exceeding human-level ability.”</a:t>
            </a:r>
          </a:p>
          <a:p>
            <a:pPr marL="308610" indent="-308610">
              <a:buClr>
                <a:srgbClr val="FF0000"/>
              </a:buClr>
              <a:buFont typeface="Wingdings" pitchFamily="2" charset="2"/>
              <a:buChar char="§"/>
            </a:pPr>
            <a:r>
              <a:rPr lang="en-GB" dirty="0"/>
              <a:t>“Yet, these models fail to emulate the process of human learning, which is efficient, robust, and able to learn incrementally, from sequential experience in a non-stationary world.”</a:t>
            </a:r>
          </a:p>
          <a:p>
            <a:endParaRPr lang="en-US" dirty="0"/>
          </a:p>
          <a:p>
            <a:endParaRPr lang="en-US" dirty="0"/>
          </a:p>
        </p:txBody>
      </p:sp>
      <p:sp>
        <p:nvSpPr>
          <p:cNvPr id="4" name="Slide Number Placeholder 3">
            <a:extLst>
              <a:ext uri="{FF2B5EF4-FFF2-40B4-BE49-F238E27FC236}">
                <a16:creationId xmlns:a16="http://schemas.microsoft.com/office/drawing/2014/main" id="{9FF79DE7-90AD-C246-B91A-A2CAE1D389E8}"/>
              </a:ext>
            </a:extLst>
          </p:cNvPr>
          <p:cNvSpPr>
            <a:spLocks noGrp="1"/>
          </p:cNvSpPr>
          <p:nvPr>
            <p:ph type="sldNum" sz="quarter" idx="12"/>
          </p:nvPr>
        </p:nvSpPr>
        <p:spPr/>
        <p:txBody>
          <a:bodyPr/>
          <a:lstStyle/>
          <a:p>
            <a:fld id="{5DE7DA32-08EE-2E47-89DC-05D3233974D5}" type="slidenum">
              <a:rPr lang="en-US" smtClean="0"/>
              <a:pPr/>
              <a:t>5</a:t>
            </a:fld>
            <a:endParaRPr lang="en-US" dirty="0"/>
          </a:p>
        </p:txBody>
      </p:sp>
      <p:sp>
        <p:nvSpPr>
          <p:cNvPr id="5" name="TextBox 4">
            <a:extLst>
              <a:ext uri="{FF2B5EF4-FFF2-40B4-BE49-F238E27FC236}">
                <a16:creationId xmlns:a16="http://schemas.microsoft.com/office/drawing/2014/main" id="{719FD980-ABA2-C440-BA93-FA7E446F7746}"/>
              </a:ext>
            </a:extLst>
          </p:cNvPr>
          <p:cNvSpPr txBox="1"/>
          <p:nvPr/>
        </p:nvSpPr>
        <p:spPr>
          <a:xfrm>
            <a:off x="767408" y="5775624"/>
            <a:ext cx="7680692" cy="400110"/>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R. Hadsell  et al., Embracing Change: Continual Learning in Deep Neural Networks, </a:t>
            </a:r>
          </a:p>
          <a:p>
            <a:r>
              <a:rPr lang="en-GB" sz="1000" dirty="0">
                <a:latin typeface="Gill Sans MT" panose="020B0502020104020203" pitchFamily="34" charset="77"/>
                <a:ea typeface="Helvetica Neue" panose="02000503000000020004" pitchFamily="2" charset="0"/>
                <a:cs typeface="Arial" panose="020B0604020202020204" pitchFamily="34" charset="0"/>
              </a:rPr>
              <a:t>Trends in Cognitive Sciences, December 2020, Vol. 24, No. 12. </a:t>
            </a:r>
          </a:p>
        </p:txBody>
      </p:sp>
    </p:spTree>
    <p:extLst>
      <p:ext uri="{BB962C8B-B14F-4D97-AF65-F5344CB8AC3E}">
        <p14:creationId xmlns:p14="http://schemas.microsoft.com/office/powerpoint/2010/main" val="364967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CFFDA-89E5-23E9-C62B-43C3A3C7C28E}"/>
              </a:ext>
            </a:extLst>
          </p:cNvPr>
          <p:cNvSpPr>
            <a:spLocks noGrp="1"/>
          </p:cNvSpPr>
          <p:nvPr>
            <p:ph type="title"/>
          </p:nvPr>
        </p:nvSpPr>
        <p:spPr/>
        <p:txBody>
          <a:bodyPr/>
          <a:lstStyle/>
          <a:p>
            <a:r>
              <a:rPr lang="en-US" dirty="0"/>
              <a:t>Why do we need continual learning?</a:t>
            </a:r>
            <a:endParaRPr lang="en-GB" dirty="0"/>
          </a:p>
        </p:txBody>
      </p:sp>
      <p:sp>
        <p:nvSpPr>
          <p:cNvPr id="2" name="Text Placeholder 1">
            <a:extLst>
              <a:ext uri="{FF2B5EF4-FFF2-40B4-BE49-F238E27FC236}">
                <a16:creationId xmlns:a16="http://schemas.microsoft.com/office/drawing/2014/main" id="{3E1D06A0-DC2B-A24F-9C17-A292079CD1E4}"/>
              </a:ext>
            </a:extLst>
          </p:cNvPr>
          <p:cNvSpPr>
            <a:spLocks noGrp="1"/>
          </p:cNvSpPr>
          <p:nvPr>
            <p:ph idx="1"/>
          </p:nvPr>
        </p:nvSpPr>
        <p:spPr/>
        <p:txBody>
          <a:bodyPr/>
          <a:lstStyle/>
          <a:p>
            <a:pPr marL="308610" indent="-308610">
              <a:buClr>
                <a:srgbClr val="FF0000"/>
              </a:buClr>
              <a:buFont typeface="Wingdings" pitchFamily="2" charset="2"/>
              <a:buChar char="§"/>
            </a:pPr>
            <a:r>
              <a:rPr lang="en-US" dirty="0"/>
              <a:t>In continual learning, the model repeatedly receives new data, and the training data is not complete at a fixed given time. </a:t>
            </a:r>
          </a:p>
          <a:p>
            <a:pPr marL="308610" indent="-308610">
              <a:buClr>
                <a:srgbClr val="FF0000"/>
              </a:buClr>
              <a:buFont typeface="Wingdings" pitchFamily="2" charset="2"/>
              <a:buChar char="§"/>
            </a:pPr>
            <a:r>
              <a:rPr lang="en-US" dirty="0"/>
              <a:t>If we retrain the entire model whenever there are new instances, it would be inefficient, and we have to store the trained samples.</a:t>
            </a:r>
          </a:p>
          <a:p>
            <a:pPr marL="308610" indent="-308610">
              <a:buClr>
                <a:srgbClr val="FF0000"/>
              </a:buClr>
              <a:buFont typeface="Wingdings" pitchFamily="2" charset="2"/>
              <a:buChar char="§"/>
            </a:pPr>
            <a:r>
              <a:rPr lang="en-US" dirty="0"/>
              <a:t>The key challenge of continual learning scenarios in changing environments is how to incrementally and continually learn new tasks without forgetting the previous or creating highly complex models that may require accessing the entire training data. </a:t>
            </a:r>
          </a:p>
        </p:txBody>
      </p:sp>
      <p:sp>
        <p:nvSpPr>
          <p:cNvPr id="4" name="Slide Number Placeholder 3">
            <a:extLst>
              <a:ext uri="{FF2B5EF4-FFF2-40B4-BE49-F238E27FC236}">
                <a16:creationId xmlns:a16="http://schemas.microsoft.com/office/drawing/2014/main" id="{0DEBA8AA-A0A6-A243-A14F-FC2E57CBA353}"/>
              </a:ext>
            </a:extLst>
          </p:cNvPr>
          <p:cNvSpPr>
            <a:spLocks noGrp="1"/>
          </p:cNvSpPr>
          <p:nvPr>
            <p:ph type="sldNum" sz="quarter" idx="12"/>
          </p:nvPr>
        </p:nvSpPr>
        <p:spPr/>
        <p:txBody>
          <a:bodyPr/>
          <a:lstStyle/>
          <a:p>
            <a:fld id="{5DE7DA32-08EE-2E47-89DC-05D3233974D5}" type="slidenum">
              <a:rPr lang="en-US" smtClean="0"/>
              <a:t>6</a:t>
            </a:fld>
            <a:endParaRPr lang="en-US" dirty="0"/>
          </a:p>
        </p:txBody>
      </p:sp>
    </p:spTree>
    <p:extLst>
      <p:ext uri="{BB962C8B-B14F-4D97-AF65-F5344CB8AC3E}">
        <p14:creationId xmlns:p14="http://schemas.microsoft.com/office/powerpoint/2010/main" val="191680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23695-C37C-198E-14BD-787EB49C3CDC}"/>
              </a:ext>
            </a:extLst>
          </p:cNvPr>
          <p:cNvSpPr>
            <a:spLocks noGrp="1"/>
          </p:cNvSpPr>
          <p:nvPr>
            <p:ph type="title"/>
          </p:nvPr>
        </p:nvSpPr>
        <p:spPr/>
        <p:txBody>
          <a:bodyPr/>
          <a:lstStyle/>
          <a:p>
            <a:r>
              <a:rPr lang="en-GB" dirty="0"/>
              <a:t>Continual learning</a:t>
            </a:r>
          </a:p>
        </p:txBody>
      </p:sp>
      <p:sp>
        <p:nvSpPr>
          <p:cNvPr id="4" name="Slide Number Placeholder 3">
            <a:extLst>
              <a:ext uri="{FF2B5EF4-FFF2-40B4-BE49-F238E27FC236}">
                <a16:creationId xmlns:a16="http://schemas.microsoft.com/office/drawing/2014/main" id="{2BC0A4F0-BE8A-454E-8DC4-F924648A3F0A}"/>
              </a:ext>
            </a:extLst>
          </p:cNvPr>
          <p:cNvSpPr>
            <a:spLocks noGrp="1"/>
          </p:cNvSpPr>
          <p:nvPr>
            <p:ph type="sldNum" sz="quarter" idx="12"/>
          </p:nvPr>
        </p:nvSpPr>
        <p:spPr/>
        <p:txBody>
          <a:bodyPr/>
          <a:lstStyle/>
          <a:p>
            <a:fld id="{5DE7DA32-08EE-2E47-89DC-05D3233974D5}" type="slidenum">
              <a:rPr lang="en-US" smtClean="0"/>
              <a:pPr/>
              <a:t>7</a:t>
            </a:fld>
            <a:endParaRPr lang="en-US" dirty="0"/>
          </a:p>
        </p:txBody>
      </p:sp>
      <p:sp>
        <p:nvSpPr>
          <p:cNvPr id="7" name="TextBox 6">
            <a:extLst>
              <a:ext uri="{FF2B5EF4-FFF2-40B4-BE49-F238E27FC236}">
                <a16:creationId xmlns:a16="http://schemas.microsoft.com/office/drawing/2014/main" id="{C2BEFEB2-8DC0-4D45-AA1D-BAC84B30E0BE}"/>
              </a:ext>
            </a:extLst>
          </p:cNvPr>
          <p:cNvSpPr txBox="1"/>
          <p:nvPr/>
        </p:nvSpPr>
        <p:spPr>
          <a:xfrm>
            <a:off x="801980" y="5805264"/>
            <a:ext cx="5438206" cy="397032"/>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Source: R. Hadsell  et al., Embracing Change: Continual Learning in Deep Neural Networks, </a:t>
            </a:r>
          </a:p>
          <a:p>
            <a:r>
              <a:rPr lang="en-GB" sz="1000" dirty="0">
                <a:latin typeface="Gill Sans MT" panose="020B0502020104020203" pitchFamily="34" charset="77"/>
                <a:ea typeface="Helvetica Neue" panose="02000503000000020004" pitchFamily="2" charset="0"/>
                <a:cs typeface="Helvetica Neue" panose="02000503000000020004" pitchFamily="2" charset="0"/>
              </a:rPr>
              <a:t>Trends in Cognitive Sciences, December 2020, Vol. 24, No. 12. </a:t>
            </a:r>
          </a:p>
        </p:txBody>
      </p:sp>
      <p:pic>
        <p:nvPicPr>
          <p:cNvPr id="8" name="Picture 7" descr="Chart&#10;&#10;Description automatically generated">
            <a:extLst>
              <a:ext uri="{FF2B5EF4-FFF2-40B4-BE49-F238E27FC236}">
                <a16:creationId xmlns:a16="http://schemas.microsoft.com/office/drawing/2014/main" id="{9C9CF2D6-E035-144B-A966-9CE181F8B2B3}"/>
              </a:ext>
            </a:extLst>
          </p:cNvPr>
          <p:cNvPicPr>
            <a:picLocks noChangeAspect="1"/>
          </p:cNvPicPr>
          <p:nvPr/>
        </p:nvPicPr>
        <p:blipFill rotWithShape="1">
          <a:blip r:embed="rId2"/>
          <a:srcRect l="3116" r="3475"/>
          <a:stretch/>
        </p:blipFill>
        <p:spPr>
          <a:xfrm>
            <a:off x="801980" y="1896113"/>
            <a:ext cx="9993088" cy="2899031"/>
          </a:xfrm>
          <a:prstGeom prst="rect">
            <a:avLst/>
          </a:prstGeom>
        </p:spPr>
      </p:pic>
    </p:spTree>
    <p:extLst>
      <p:ext uri="{BB962C8B-B14F-4D97-AF65-F5344CB8AC3E}">
        <p14:creationId xmlns:p14="http://schemas.microsoft.com/office/powerpoint/2010/main" val="250736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62781-A66B-BC43-47E5-7FC648CD0E7A}"/>
              </a:ext>
            </a:extLst>
          </p:cNvPr>
          <p:cNvSpPr>
            <a:spLocks noGrp="1"/>
          </p:cNvSpPr>
          <p:nvPr>
            <p:ph type="title"/>
          </p:nvPr>
        </p:nvSpPr>
        <p:spPr/>
        <p:txBody>
          <a:bodyPr/>
          <a:lstStyle/>
          <a:p>
            <a:r>
              <a:rPr lang="en-US" dirty="0"/>
              <a:t>Forgetting problem in machine learning models</a:t>
            </a:r>
            <a:endParaRPr lang="en-GB" dirty="0"/>
          </a:p>
        </p:txBody>
      </p:sp>
      <p:sp>
        <p:nvSpPr>
          <p:cNvPr id="2" name="Text Placeholder 1">
            <a:extLst>
              <a:ext uri="{FF2B5EF4-FFF2-40B4-BE49-F238E27FC236}">
                <a16:creationId xmlns:a16="http://schemas.microsoft.com/office/drawing/2014/main" id="{FC9C364C-C4E9-9943-ABDD-E9D1FAAF9880}"/>
              </a:ext>
            </a:extLst>
          </p:cNvPr>
          <p:cNvSpPr>
            <a:spLocks noGrp="1"/>
          </p:cNvSpPr>
          <p:nvPr>
            <p:ph idx="1"/>
          </p:nvPr>
        </p:nvSpPr>
        <p:spPr/>
        <p:txBody>
          <a:bodyPr/>
          <a:lstStyle/>
          <a:p>
            <a:pPr marL="308610" indent="-308610">
              <a:buClr>
                <a:srgbClr val="FF0000"/>
              </a:buClr>
              <a:buFont typeface="Wingdings" pitchFamily="2" charset="2"/>
              <a:buChar char="§"/>
            </a:pPr>
            <a:r>
              <a:rPr lang="en-US" dirty="0"/>
              <a:t>Most of the common deep learning models cannot adapt to different tasks without forgetting what they have learned in the past. </a:t>
            </a:r>
          </a:p>
          <a:p>
            <a:pPr marL="308610" indent="-308610">
              <a:buClr>
                <a:srgbClr val="FF0000"/>
              </a:buClr>
              <a:buFont typeface="Wingdings" pitchFamily="2" charset="2"/>
              <a:buChar char="§"/>
            </a:pPr>
            <a:r>
              <a:rPr lang="en-US" dirty="0"/>
              <a:t>Updating and altering tasks of an already learned model leads to the loss of previously learned knowledge, as the network is not able to maintain the important weights for various distributions. </a:t>
            </a:r>
          </a:p>
          <a:p>
            <a:pPr marL="308610" indent="-308610">
              <a:buClr>
                <a:srgbClr val="FF0000"/>
              </a:buClr>
              <a:buFont typeface="Wingdings" pitchFamily="2" charset="2"/>
              <a:buChar char="§"/>
            </a:pPr>
            <a:r>
              <a:rPr lang="en-US" dirty="0"/>
              <a:t>The attempt to sequentially or continuously learn and adapt to various distributions will eventually result in a model collapse. This phenomenon is referred as catastrophic forgetting or interference (</a:t>
            </a:r>
            <a:r>
              <a:rPr lang="en-US" i="1" dirty="0"/>
              <a:t>McCloskey et al., 1989</a:t>
            </a:r>
            <a:r>
              <a:rPr lang="en-US" dirty="0"/>
              <a:t>) (</a:t>
            </a:r>
            <a:r>
              <a:rPr lang="en-US" i="1" dirty="0"/>
              <a:t>Goodfellow et al., 2013</a:t>
            </a:r>
            <a:r>
              <a:rPr lang="en-US" dirty="0"/>
              <a:t>). </a:t>
            </a:r>
          </a:p>
        </p:txBody>
      </p:sp>
      <p:sp>
        <p:nvSpPr>
          <p:cNvPr id="4" name="Slide Number Placeholder 3">
            <a:extLst>
              <a:ext uri="{FF2B5EF4-FFF2-40B4-BE49-F238E27FC236}">
                <a16:creationId xmlns:a16="http://schemas.microsoft.com/office/drawing/2014/main" id="{CA64531A-8E82-5347-937C-7DAF052FC35A}"/>
              </a:ext>
            </a:extLst>
          </p:cNvPr>
          <p:cNvSpPr>
            <a:spLocks noGrp="1"/>
          </p:cNvSpPr>
          <p:nvPr>
            <p:ph type="sldNum" sz="quarter" idx="12"/>
          </p:nvPr>
        </p:nvSpPr>
        <p:spPr/>
        <p:txBody>
          <a:bodyPr/>
          <a:lstStyle/>
          <a:p>
            <a:fld id="{5DE7DA32-08EE-2E47-89DC-05D3233974D5}" type="slidenum">
              <a:rPr lang="en-US" smtClean="0"/>
              <a:t>8</a:t>
            </a:fld>
            <a:endParaRPr lang="en-US" dirty="0"/>
          </a:p>
        </p:txBody>
      </p:sp>
    </p:spTree>
    <p:extLst>
      <p:ext uri="{BB962C8B-B14F-4D97-AF65-F5344CB8AC3E}">
        <p14:creationId xmlns:p14="http://schemas.microsoft.com/office/powerpoint/2010/main" val="14738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50C0-D7D9-9635-AE20-482A49C1EE23}"/>
              </a:ext>
            </a:extLst>
          </p:cNvPr>
          <p:cNvSpPr>
            <a:spLocks noGrp="1"/>
          </p:cNvSpPr>
          <p:nvPr>
            <p:ph type="title"/>
          </p:nvPr>
        </p:nvSpPr>
        <p:spPr/>
        <p:txBody>
          <a:bodyPr/>
          <a:lstStyle/>
          <a:p>
            <a:r>
              <a:rPr lang="en-GB" dirty="0"/>
              <a:t>Knowing your data</a:t>
            </a:r>
          </a:p>
        </p:txBody>
      </p:sp>
      <p:sp>
        <p:nvSpPr>
          <p:cNvPr id="3" name="Content Placeholder 2">
            <a:extLst>
              <a:ext uri="{FF2B5EF4-FFF2-40B4-BE49-F238E27FC236}">
                <a16:creationId xmlns:a16="http://schemas.microsoft.com/office/drawing/2014/main" id="{A12C4D91-963C-298D-A36D-C398479A5861}"/>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should be carefully considered. </a:t>
            </a:r>
          </a:p>
          <a:p>
            <a:r>
              <a:rPr lang="en-GB" dirty="0"/>
              <a:t>It should be investigated how and when the data is collected, how and when it will be used, and for what purpose.</a:t>
            </a:r>
          </a:p>
        </p:txBody>
      </p:sp>
      <p:sp>
        <p:nvSpPr>
          <p:cNvPr id="4" name="Slide Number Placeholder 3">
            <a:extLst>
              <a:ext uri="{FF2B5EF4-FFF2-40B4-BE49-F238E27FC236}">
                <a16:creationId xmlns:a16="http://schemas.microsoft.com/office/drawing/2014/main" id="{2881607F-70B8-6455-AB86-2B8495AD9E5D}"/>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3437284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43834</TotalTime>
  <Words>3750</Words>
  <Application>Microsoft Macintosh PowerPoint</Application>
  <PresentationFormat>Widescreen</PresentationFormat>
  <Paragraphs>246</Paragraphs>
  <Slides>48</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48</vt:i4>
      </vt:variant>
      <vt:variant>
        <vt:lpstr>Custom Shows</vt:lpstr>
      </vt:variant>
      <vt:variant>
        <vt:i4>1</vt:i4>
      </vt:variant>
    </vt:vector>
  </HeadingPairs>
  <TitlesOfParts>
    <vt:vector size="61" baseType="lpstr">
      <vt:lpstr>ＭＳ Ｐゴシック</vt:lpstr>
      <vt:lpstr>-apple-system</vt:lpstr>
      <vt:lpstr>Arial</vt:lpstr>
      <vt:lpstr>Calibri</vt:lpstr>
      <vt:lpstr>Gill Sans MT</vt:lpstr>
      <vt:lpstr>Helvetica Neue</vt:lpstr>
      <vt:lpstr>Helvetica Neue LT Std 45 Light</vt:lpstr>
      <vt:lpstr>LucidaGrande</vt:lpstr>
      <vt:lpstr>Times New Roman</vt:lpstr>
      <vt:lpstr>Verdana</vt:lpstr>
      <vt:lpstr>Wingdings</vt:lpstr>
      <vt:lpstr>CCSR</vt:lpstr>
      <vt:lpstr>PowerPoint Presentation</vt:lpstr>
      <vt:lpstr>Machine learning for healthcare and medicine</vt:lpstr>
      <vt:lpstr>ML deployments in real-world settings</vt:lpstr>
      <vt:lpstr>Offline and online models</vt:lpstr>
      <vt:lpstr>Continual learning</vt:lpstr>
      <vt:lpstr>Why do we need continual learning?</vt:lpstr>
      <vt:lpstr>Continual learning</vt:lpstr>
      <vt:lpstr>Forgetting problem in machine learning models</vt:lpstr>
      <vt:lpstr>Knowing your data</vt:lpstr>
      <vt:lpstr>Outcomes and end-points </vt:lpstr>
      <vt:lpstr>Robust evaluation of the models</vt:lpstr>
      <vt:lpstr>Multi-source data</vt:lpstr>
      <vt:lpstr>Ethical implications - bias</vt:lpstr>
      <vt:lpstr>Algorithmic bias</vt:lpstr>
      <vt:lpstr>Robust evaluation of the models</vt:lpstr>
      <vt:lpstr>Importance of qualitative analysis</vt:lpstr>
      <vt:lpstr>Ethical implications – Bias </vt:lpstr>
      <vt:lpstr>Reporting and context of the application</vt:lpstr>
      <vt:lpstr>Examples of Reporting guidelines</vt:lpstr>
      <vt:lpstr>A conceptual framework</vt:lpstr>
      <vt:lpstr>Importance of qualitative analysis</vt:lpstr>
      <vt:lpstr>User perception and training requirements</vt:lpstr>
      <vt:lpstr>Deployment and maintenance responsibility </vt:lpstr>
      <vt:lpstr>A roadmap for deploying effective ML systems</vt:lpstr>
      <vt:lpstr>Explainability of the models</vt:lpstr>
      <vt:lpstr>Explaining what and to whom</vt:lpstr>
      <vt:lpstr>Privacy issues </vt:lpstr>
      <vt:lpstr>Fairness and imbalance</vt:lpstr>
      <vt:lpstr>Evaluation metrics </vt:lpstr>
      <vt:lpstr>Prediction and analysis errors </vt:lpstr>
      <vt:lpstr>Sustainability and Environmental Impact</vt:lpstr>
      <vt:lpstr>Reporting the results </vt:lpstr>
      <vt:lpstr>Report variations in the experiments</vt:lpstr>
      <vt:lpstr>Show feature importance (if you can)</vt:lpstr>
      <vt:lpstr>Report the demographics and other data characteristics</vt:lpstr>
      <vt:lpstr>Report training/test splits</vt:lpstr>
      <vt:lpstr>Report validation and repeats</vt:lpstr>
      <vt:lpstr>Report comparisons against baseline models</vt:lpstr>
      <vt:lpstr>Analyse reliability of your model</vt:lpstr>
      <vt:lpstr>Investigate calibration</vt:lpstr>
      <vt:lpstr>Investigate for bias</vt:lpstr>
      <vt:lpstr>Decision-support vs. current practice</vt:lpstr>
      <vt:lpstr>Important notes in reporting</vt:lpstr>
      <vt:lpstr>Responsible and ethical machine learning</vt:lpstr>
      <vt:lpstr>Responsible and ethical machine learning</vt:lpstr>
      <vt:lpstr>Regulatory framework and existing guidelines</vt:lpstr>
      <vt:lpstr>Further reading</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285</cp:revision>
  <cp:lastPrinted>2025-12-31T18:26:37Z</cp:lastPrinted>
  <dcterms:created xsi:type="dcterms:W3CDTF">2015-10-05T13:27:19Z</dcterms:created>
  <dcterms:modified xsi:type="dcterms:W3CDTF">2025-12-31T18:26:40Z</dcterms:modified>
  <cp:category/>
</cp:coreProperties>
</file>